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3" r:id="rId3"/>
    <p:sldId id="270" r:id="rId4"/>
    <p:sldId id="264" r:id="rId5"/>
    <p:sldId id="266" r:id="rId6"/>
    <p:sldId id="267" r:id="rId7"/>
    <p:sldId id="268" r:id="rId8"/>
    <p:sldId id="269" r:id="rId9"/>
    <p:sldId id="272" r:id="rId10"/>
    <p:sldId id="265" r:id="rId11"/>
    <p:sldId id="271" r:id="rId12"/>
    <p:sldId id="273" r:id="rId13"/>
    <p:sldId id="275" r:id="rId14"/>
    <p:sldId id="258" r:id="rId15"/>
    <p:sldId id="274" r:id="rId16"/>
    <p:sldId id="276" r:id="rId17"/>
    <p:sldId id="259" r:id="rId18"/>
    <p:sldId id="262" r:id="rId19"/>
    <p:sldId id="278" r:id="rId20"/>
    <p:sldId id="277"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B7FF"/>
    <a:srgbClr val="0BA7EC"/>
    <a:srgbClr val="0D96D3"/>
    <a:srgbClr val="0F7DB0"/>
    <a:srgbClr val="188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80201"/>
  </p:normalViewPr>
  <p:slideViewPr>
    <p:cSldViewPr snapToGrid="0">
      <p:cViewPr varScale="1">
        <p:scale>
          <a:sx n="96" d="100"/>
          <a:sy n="96" d="100"/>
        </p:scale>
        <p:origin x="135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FC156-93FE-6940-8A29-8C7FFBE485A4}"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A60E6-D85C-0341-B88B-31A6EB3C4B98}" type="slidenum">
              <a:rPr lang="en-US" smtClean="0"/>
              <a:t>‹#›</a:t>
            </a:fld>
            <a:endParaRPr lang="en-US"/>
          </a:p>
        </p:txBody>
      </p:sp>
    </p:spTree>
    <p:extLst>
      <p:ext uri="{BB962C8B-B14F-4D97-AF65-F5344CB8AC3E}">
        <p14:creationId xmlns:p14="http://schemas.microsoft.com/office/powerpoint/2010/main" val="1293178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Loggerhead sea turtles </a:t>
            </a:r>
          </a:p>
          <a:p>
            <a:r>
              <a:rPr lang="en-US" dirty="0"/>
              <a:t>How age shapes their microbiomes </a:t>
            </a:r>
          </a:p>
        </p:txBody>
      </p:sp>
      <p:sp>
        <p:nvSpPr>
          <p:cNvPr id="4" name="Slide Number Placeholder 3"/>
          <p:cNvSpPr>
            <a:spLocks noGrp="1"/>
          </p:cNvSpPr>
          <p:nvPr>
            <p:ph type="sldNum" sz="quarter" idx="5"/>
          </p:nvPr>
        </p:nvSpPr>
        <p:spPr/>
        <p:txBody>
          <a:bodyPr/>
          <a:lstStyle/>
          <a:p>
            <a:fld id="{34EA60E6-D85C-0341-B88B-31A6EB3C4B98}" type="slidenum">
              <a:rPr lang="en-US" smtClean="0"/>
              <a:t>1</a:t>
            </a:fld>
            <a:endParaRPr lang="en-US"/>
          </a:p>
        </p:txBody>
      </p:sp>
    </p:spTree>
    <p:extLst>
      <p:ext uri="{BB962C8B-B14F-4D97-AF65-F5344CB8AC3E}">
        <p14:creationId xmlns:p14="http://schemas.microsoft.com/office/powerpoint/2010/main" val="2454927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results, I want to explain a little bit about the methods </a:t>
            </a:r>
          </a:p>
          <a:p>
            <a:r>
              <a:rPr lang="en-US" dirty="0"/>
              <a:t>Loggerhead sea turtles are a widely distributed species, but this research is based on those from the </a:t>
            </a:r>
            <a:r>
              <a:rPr lang="en-US" sz="1200" b="0" i="0" dirty="0">
                <a:solidFill>
                  <a:srgbClr val="333333"/>
                </a:solidFill>
                <a:effectLst/>
                <a:highlight>
                  <a:srgbClr val="FFFFFF"/>
                </a:highlight>
                <a:latin typeface="Helvetica Neue" panose="02000503000000020004" pitchFamily="2" charset="0"/>
              </a:rPr>
              <a:t>Adriatic</a:t>
            </a:r>
            <a:r>
              <a:rPr lang="en-US" dirty="0"/>
              <a:t> Sea near Italy.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highlight>
                  <a:srgbClr val="FFFFFF"/>
                </a:highlight>
                <a:latin typeface="+mn-lt"/>
              </a:rPr>
              <a:t>Turtles were found </a:t>
            </a:r>
            <a:r>
              <a:rPr lang="en-US" sz="1200" b="0" i="0" dirty="0">
                <a:solidFill>
                  <a:srgbClr val="333333"/>
                </a:solidFill>
                <a:effectLst/>
                <a:highlight>
                  <a:srgbClr val="FFFFFF"/>
                </a:highlight>
                <a:latin typeface="Helvetica Neue" panose="02000503000000020004" pitchFamily="2" charset="0"/>
              </a:rPr>
              <a:t>strained, injured, or unintentionally caught by fishermen and transported to recovery centers where they received appropriate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highlight>
                <a:srgbClr val="FFFFFF"/>
              </a:highligh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10</a:t>
            </a:fld>
            <a:endParaRPr lang="en-US"/>
          </a:p>
        </p:txBody>
      </p:sp>
    </p:spTree>
    <p:extLst>
      <p:ext uri="{BB962C8B-B14F-4D97-AF65-F5344CB8AC3E}">
        <p14:creationId xmlns:p14="http://schemas.microsoft.com/office/powerpoint/2010/main" val="79679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11</a:t>
            </a:fld>
            <a:endParaRPr lang="en-US"/>
          </a:p>
        </p:txBody>
      </p:sp>
    </p:spTree>
    <p:extLst>
      <p:ext uri="{BB962C8B-B14F-4D97-AF65-F5344CB8AC3E}">
        <p14:creationId xmlns:p14="http://schemas.microsoft.com/office/powerpoint/2010/main" val="6175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12</a:t>
            </a:fld>
            <a:endParaRPr lang="en-US"/>
          </a:p>
        </p:txBody>
      </p:sp>
    </p:spTree>
    <p:extLst>
      <p:ext uri="{BB962C8B-B14F-4D97-AF65-F5344CB8AC3E}">
        <p14:creationId xmlns:p14="http://schemas.microsoft.com/office/powerpoint/2010/main" val="316205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looking at alpha diversity</a:t>
            </a:r>
          </a:p>
        </p:txBody>
      </p:sp>
      <p:sp>
        <p:nvSpPr>
          <p:cNvPr id="4" name="Slide Number Placeholder 3"/>
          <p:cNvSpPr>
            <a:spLocks noGrp="1"/>
          </p:cNvSpPr>
          <p:nvPr>
            <p:ph type="sldNum" sz="quarter" idx="5"/>
          </p:nvPr>
        </p:nvSpPr>
        <p:spPr/>
        <p:txBody>
          <a:bodyPr/>
          <a:lstStyle/>
          <a:p>
            <a:fld id="{34EA60E6-D85C-0341-B88B-31A6EB3C4B98}" type="slidenum">
              <a:rPr lang="en-US" smtClean="0"/>
              <a:t>13</a:t>
            </a:fld>
            <a:endParaRPr lang="en-US"/>
          </a:p>
        </p:txBody>
      </p:sp>
    </p:spTree>
    <p:extLst>
      <p:ext uri="{BB962C8B-B14F-4D97-AF65-F5344CB8AC3E}">
        <p14:creationId xmlns:p14="http://schemas.microsoft.com/office/powerpoint/2010/main" val="859049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Alpha diversity - Hill number metrics – richness, Shannon, and Simpson</a:t>
            </a:r>
          </a:p>
          <a:p>
            <a:r>
              <a:rPr lang="en-US" dirty="0"/>
              <a:t>data was not normal - Kruskal-Wallis test followed by Dunn’s test</a:t>
            </a:r>
          </a:p>
          <a:p>
            <a:r>
              <a:rPr lang="en-US" dirty="0"/>
              <a:t>In each alpha diversity metric, the p value &gt; 0.05.</a:t>
            </a:r>
          </a:p>
          <a:p>
            <a:r>
              <a:rPr lang="en-US" dirty="0"/>
              <a:t>ASVs (all, common, and dominant) do not differ among age groups.</a:t>
            </a:r>
          </a:p>
          <a:p>
            <a:r>
              <a:rPr lang="en-US" dirty="0"/>
              <a:t>Using weight as a continuous variable proxy for age, I used Spearman correlations and again found no significant correlation between weight and #ASVs</a:t>
            </a:r>
          </a:p>
          <a:p>
            <a:r>
              <a:rPr lang="en-US" dirty="0"/>
              <a:t>where p value &gt; 0.05</a:t>
            </a:r>
          </a:p>
        </p:txBody>
      </p:sp>
      <p:sp>
        <p:nvSpPr>
          <p:cNvPr id="4" name="Slide Number Placeholder 3"/>
          <p:cNvSpPr>
            <a:spLocks noGrp="1"/>
          </p:cNvSpPr>
          <p:nvPr>
            <p:ph type="sldNum" sz="quarter" idx="5"/>
          </p:nvPr>
        </p:nvSpPr>
        <p:spPr/>
        <p:txBody>
          <a:bodyPr/>
          <a:lstStyle/>
          <a:p>
            <a:fld id="{34EA60E6-D85C-0341-B88B-31A6EB3C4B98}" type="slidenum">
              <a:rPr lang="en-US" smtClean="0"/>
              <a:t>14</a:t>
            </a:fld>
            <a:endParaRPr lang="en-US"/>
          </a:p>
        </p:txBody>
      </p:sp>
    </p:spTree>
    <p:extLst>
      <p:ext uri="{BB962C8B-B14F-4D97-AF65-F5344CB8AC3E}">
        <p14:creationId xmlns:p14="http://schemas.microsoft.com/office/powerpoint/2010/main" val="185723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cannot reject my null hypothesis with regards to alpha diversity, as alpha diversity does not increase with age </a:t>
            </a:r>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15</a:t>
            </a:fld>
            <a:endParaRPr lang="en-US"/>
          </a:p>
        </p:txBody>
      </p:sp>
    </p:spTree>
    <p:extLst>
      <p:ext uri="{BB962C8B-B14F-4D97-AF65-F5344CB8AC3E}">
        <p14:creationId xmlns:p14="http://schemas.microsoft.com/office/powerpoint/2010/main" val="141901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diversity and microbial composition </a:t>
            </a:r>
          </a:p>
        </p:txBody>
      </p:sp>
      <p:sp>
        <p:nvSpPr>
          <p:cNvPr id="4" name="Slide Number Placeholder 3"/>
          <p:cNvSpPr>
            <a:spLocks noGrp="1"/>
          </p:cNvSpPr>
          <p:nvPr>
            <p:ph type="sldNum" sz="quarter" idx="5"/>
          </p:nvPr>
        </p:nvSpPr>
        <p:spPr/>
        <p:txBody>
          <a:bodyPr/>
          <a:lstStyle/>
          <a:p>
            <a:fld id="{34EA60E6-D85C-0341-B88B-31A6EB3C4B98}" type="slidenum">
              <a:rPr lang="en-US" smtClean="0"/>
              <a:t>16</a:t>
            </a:fld>
            <a:endParaRPr lang="en-US"/>
          </a:p>
        </p:txBody>
      </p:sp>
    </p:spTree>
    <p:extLst>
      <p:ext uri="{BB962C8B-B14F-4D97-AF65-F5344CB8AC3E}">
        <p14:creationId xmlns:p14="http://schemas.microsoft.com/office/powerpoint/2010/main" val="3925293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a:t>
            </a:r>
            <a:r>
              <a:rPr lang="en-US" dirty="0" err="1"/>
              <a:t>PCoA</a:t>
            </a:r>
            <a:r>
              <a:rPr lang="en-US" dirty="0"/>
              <a:t> of Sorensen Dissimilarity – explains ~18% of variation in this dataset </a:t>
            </a:r>
          </a:p>
          <a:p>
            <a:r>
              <a:rPr lang="en-US" dirty="0"/>
              <a:t>Used presence/absence metric because I was interested in rare species </a:t>
            </a:r>
          </a:p>
          <a:p>
            <a:r>
              <a:rPr lang="en-US" dirty="0"/>
              <a:t>Division of samples based on sample site – Tank water triangles separate on axis 2</a:t>
            </a:r>
          </a:p>
          <a:p>
            <a:r>
              <a:rPr lang="en-US" dirty="0"/>
              <a:t>But no clear division based on age range </a:t>
            </a:r>
          </a:p>
          <a:p>
            <a:r>
              <a:rPr lang="en-US" dirty="0"/>
              <a:t>However, with a PERMANOVA test, Age range and sample site both had significant p values &lt; 0.002 with R2 values of 0.07 and 1.0 and F-stats of 1.7 and 2.2</a:t>
            </a:r>
          </a:p>
          <a:p>
            <a:r>
              <a:rPr lang="en-US" dirty="0"/>
              <a:t>Additionally, with </a:t>
            </a:r>
            <a:r>
              <a:rPr lang="en-US" dirty="0" err="1"/>
              <a:t>betadisper</a:t>
            </a:r>
            <a:r>
              <a:rPr lang="en-US" dirty="0"/>
              <a:t> and </a:t>
            </a:r>
            <a:r>
              <a:rPr lang="en-US" dirty="0" err="1"/>
              <a:t>permutest</a:t>
            </a:r>
            <a:r>
              <a:rPr lang="en-US" dirty="0"/>
              <a:t>, neither had significant p values, so these PERMANOVA tests likely represent true differences </a:t>
            </a:r>
          </a:p>
          <a:p>
            <a:r>
              <a:rPr lang="en-US" dirty="0"/>
              <a:t>Since this is presence/absence dissimilarity, it suggests an effect on rare species. </a:t>
            </a:r>
          </a:p>
          <a:p>
            <a:endParaRPr lang="en-US" dirty="0"/>
          </a:p>
          <a:p>
            <a:r>
              <a:rPr lang="en-US" dirty="0"/>
              <a:t>Overall, age range and sample site are major drivers of community composition based on presence/absence</a:t>
            </a:r>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17</a:t>
            </a:fld>
            <a:endParaRPr lang="en-US"/>
          </a:p>
        </p:txBody>
      </p:sp>
    </p:spTree>
    <p:extLst>
      <p:ext uri="{BB962C8B-B14F-4D97-AF65-F5344CB8AC3E}">
        <p14:creationId xmlns:p14="http://schemas.microsoft.com/office/powerpoint/2010/main" val="70236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know sample site is also a major driver of community composition with age, I am including it with my analyses </a:t>
            </a:r>
          </a:p>
          <a:p>
            <a:r>
              <a:rPr lang="en-US" dirty="0"/>
              <a:t>Relative abundances for each sample </a:t>
            </a:r>
          </a:p>
          <a:p>
            <a:r>
              <a:rPr lang="en-US" dirty="0" err="1"/>
              <a:t>Bacteriodota</a:t>
            </a:r>
            <a:r>
              <a:rPr lang="en-US" dirty="0"/>
              <a:t> and </a:t>
            </a:r>
            <a:r>
              <a:rPr lang="en-US" dirty="0" err="1"/>
              <a:t>Pseudomonadota</a:t>
            </a:r>
            <a:r>
              <a:rPr lang="en-US" dirty="0"/>
              <a:t> have the highest relative abundance in almost all samples</a:t>
            </a:r>
          </a:p>
          <a:p>
            <a:r>
              <a:rPr lang="en-US" dirty="0"/>
              <a:t>No age range looks more compositionally similar than the others </a:t>
            </a:r>
          </a:p>
        </p:txBody>
      </p:sp>
      <p:sp>
        <p:nvSpPr>
          <p:cNvPr id="4" name="Slide Number Placeholder 3"/>
          <p:cNvSpPr>
            <a:spLocks noGrp="1"/>
          </p:cNvSpPr>
          <p:nvPr>
            <p:ph type="sldNum" sz="quarter" idx="5"/>
          </p:nvPr>
        </p:nvSpPr>
        <p:spPr/>
        <p:txBody>
          <a:bodyPr/>
          <a:lstStyle/>
          <a:p>
            <a:fld id="{34EA60E6-D85C-0341-B88B-31A6EB3C4B98}" type="slidenum">
              <a:rPr lang="en-US" smtClean="0"/>
              <a:t>18</a:t>
            </a:fld>
            <a:endParaRPr lang="en-US"/>
          </a:p>
        </p:txBody>
      </p:sp>
    </p:spTree>
    <p:extLst>
      <p:ext uri="{BB962C8B-B14F-4D97-AF65-F5344CB8AC3E}">
        <p14:creationId xmlns:p14="http://schemas.microsoft.com/office/powerpoint/2010/main" val="1673649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said </a:t>
            </a:r>
            <a:r>
              <a:rPr lang="en-US" dirty="0" err="1"/>
              <a:t>Verrucomicrobiota</a:t>
            </a:r>
            <a:r>
              <a:rPr lang="en-US" dirty="0"/>
              <a:t> appears more often in juveniles</a:t>
            </a:r>
          </a:p>
          <a:p>
            <a:r>
              <a:rPr lang="en-US" dirty="0"/>
              <a:t>But I only found that to be the case in juvenile cloacal samples </a:t>
            </a:r>
          </a:p>
          <a:p>
            <a:r>
              <a:rPr lang="en-US" dirty="0"/>
              <a:t>Completely missing in sub-adult and adult cloaca </a:t>
            </a:r>
          </a:p>
          <a:p>
            <a:r>
              <a:rPr lang="en-US" dirty="0"/>
              <a:t>Only has a few described species </a:t>
            </a:r>
          </a:p>
        </p:txBody>
      </p:sp>
      <p:sp>
        <p:nvSpPr>
          <p:cNvPr id="4" name="Slide Number Placeholder 3"/>
          <p:cNvSpPr>
            <a:spLocks noGrp="1"/>
          </p:cNvSpPr>
          <p:nvPr>
            <p:ph type="sldNum" sz="quarter" idx="5"/>
          </p:nvPr>
        </p:nvSpPr>
        <p:spPr/>
        <p:txBody>
          <a:bodyPr/>
          <a:lstStyle/>
          <a:p>
            <a:fld id="{34EA60E6-D85C-0341-B88B-31A6EB3C4B98}" type="slidenum">
              <a:rPr lang="en-US" smtClean="0"/>
              <a:t>19</a:t>
            </a:fld>
            <a:endParaRPr lang="en-US"/>
          </a:p>
        </p:txBody>
      </p:sp>
    </p:spTree>
    <p:extLst>
      <p:ext uri="{BB962C8B-B14F-4D97-AF65-F5344CB8AC3E}">
        <p14:creationId xmlns:p14="http://schemas.microsoft.com/office/powerpoint/2010/main" val="397110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Loggerhead sea turtles are classified as a vulnerable species on the IUCN Red List of Threatened Species (International Union for the Conservation of Nature)</a:t>
            </a:r>
          </a:p>
          <a:p>
            <a:r>
              <a:rPr lang="en-US" dirty="0"/>
              <a:t>Meaning it has a high risk of extinction in the wild </a:t>
            </a:r>
          </a:p>
          <a:p>
            <a:r>
              <a:rPr lang="en-US" dirty="0"/>
              <a:t>Its is also under the protection of the Endangered Species Act</a:t>
            </a:r>
          </a:p>
        </p:txBody>
      </p:sp>
      <p:sp>
        <p:nvSpPr>
          <p:cNvPr id="4" name="Slide Number Placeholder 3"/>
          <p:cNvSpPr>
            <a:spLocks noGrp="1"/>
          </p:cNvSpPr>
          <p:nvPr>
            <p:ph type="sldNum" sz="quarter" idx="5"/>
          </p:nvPr>
        </p:nvSpPr>
        <p:spPr/>
        <p:txBody>
          <a:bodyPr/>
          <a:lstStyle/>
          <a:p>
            <a:fld id="{34EA60E6-D85C-0341-B88B-31A6EB3C4B98}" type="slidenum">
              <a:rPr lang="en-US" smtClean="0"/>
              <a:t>2</a:t>
            </a:fld>
            <a:endParaRPr lang="en-US"/>
          </a:p>
        </p:txBody>
      </p:sp>
    </p:spTree>
    <p:extLst>
      <p:ext uri="{BB962C8B-B14F-4D97-AF65-F5344CB8AC3E}">
        <p14:creationId xmlns:p14="http://schemas.microsoft.com/office/powerpoint/2010/main" val="167458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Paper said </a:t>
            </a:r>
            <a:r>
              <a:rPr lang="en-US" sz="1200" dirty="0" err="1"/>
              <a:t>Bacteroidota</a:t>
            </a:r>
            <a:r>
              <a:rPr lang="en-US" sz="1200" dirty="0"/>
              <a:t> appear more in adults, which just isn’t the case based on relative abundance.</a:t>
            </a:r>
          </a:p>
          <a:p>
            <a:r>
              <a:rPr lang="en-US" sz="1200" dirty="0"/>
              <a:t>However, when looking at </a:t>
            </a:r>
            <a:r>
              <a:rPr lang="en-US" sz="1200" dirty="0" err="1"/>
              <a:t>Bacteroidota</a:t>
            </a:r>
            <a:r>
              <a:rPr lang="en-US" sz="1200" dirty="0"/>
              <a:t> genera, the genus </a:t>
            </a:r>
            <a:r>
              <a:rPr lang="en-US" sz="1200" dirty="0" err="1"/>
              <a:t>Tenacibaculum</a:t>
            </a:r>
            <a:r>
              <a:rPr lang="en-US" sz="1200" dirty="0"/>
              <a:t> may have higher abundance in juvenile cloaca, even though it is not a significant difference based on Kruskal Walis </a:t>
            </a:r>
          </a:p>
          <a:p>
            <a:r>
              <a:rPr lang="en-US" sz="1200" dirty="0"/>
              <a:t>Important -</a:t>
            </a:r>
            <a:r>
              <a:rPr lang="en-US" sz="1200" dirty="0" err="1"/>
              <a:t>Tenacibaculum</a:t>
            </a:r>
            <a:r>
              <a:rPr lang="en-US" sz="1200" dirty="0"/>
              <a:t> species are marine pathogens and suggests juveniles may be more at risk of infection </a:t>
            </a:r>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20</a:t>
            </a:fld>
            <a:endParaRPr lang="en-US"/>
          </a:p>
        </p:txBody>
      </p:sp>
    </p:spTree>
    <p:extLst>
      <p:ext uri="{BB962C8B-B14F-4D97-AF65-F5344CB8AC3E}">
        <p14:creationId xmlns:p14="http://schemas.microsoft.com/office/powerpoint/2010/main" val="80093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not see microbial composition become more similar with age</a:t>
            </a:r>
          </a:p>
          <a:p>
            <a:r>
              <a:rPr lang="en-US" dirty="0"/>
              <a:t>Rare members - wasn't able to directly test this</a:t>
            </a:r>
          </a:p>
          <a:p>
            <a:r>
              <a:rPr lang="en-US" dirty="0"/>
              <a:t>slightly higher R2 and F-stat for age range in Sorensen dissimilarity than Bray-Curtis, suggesting some affect on rare species ? </a:t>
            </a:r>
          </a:p>
        </p:txBody>
      </p:sp>
      <p:sp>
        <p:nvSpPr>
          <p:cNvPr id="4" name="Slide Number Placeholder 3"/>
          <p:cNvSpPr>
            <a:spLocks noGrp="1"/>
          </p:cNvSpPr>
          <p:nvPr>
            <p:ph type="sldNum" sz="quarter" idx="5"/>
          </p:nvPr>
        </p:nvSpPr>
        <p:spPr/>
        <p:txBody>
          <a:bodyPr/>
          <a:lstStyle/>
          <a:p>
            <a:fld id="{34EA60E6-D85C-0341-B88B-31A6EB3C4B98}" type="slidenum">
              <a:rPr lang="en-US" smtClean="0"/>
              <a:t>21</a:t>
            </a:fld>
            <a:endParaRPr lang="en-US"/>
          </a:p>
        </p:txBody>
      </p:sp>
    </p:spTree>
    <p:extLst>
      <p:ext uri="{BB962C8B-B14F-4D97-AF65-F5344CB8AC3E}">
        <p14:creationId xmlns:p14="http://schemas.microsoft.com/office/powerpoint/2010/main" val="2198787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what I found about how microbial diversity of loggerhead sea turtles with age</a:t>
            </a:r>
          </a:p>
        </p:txBody>
      </p:sp>
      <p:sp>
        <p:nvSpPr>
          <p:cNvPr id="4" name="Slide Number Placeholder 3"/>
          <p:cNvSpPr>
            <a:spLocks noGrp="1"/>
          </p:cNvSpPr>
          <p:nvPr>
            <p:ph type="sldNum" sz="quarter" idx="5"/>
          </p:nvPr>
        </p:nvSpPr>
        <p:spPr/>
        <p:txBody>
          <a:bodyPr/>
          <a:lstStyle/>
          <a:p>
            <a:fld id="{34EA60E6-D85C-0341-B88B-31A6EB3C4B98}" type="slidenum">
              <a:rPr lang="en-US" smtClean="0"/>
              <a:t>22</a:t>
            </a:fld>
            <a:endParaRPr lang="en-US"/>
          </a:p>
        </p:txBody>
      </p:sp>
    </p:spTree>
    <p:extLst>
      <p:ext uri="{BB962C8B-B14F-4D97-AF65-F5344CB8AC3E}">
        <p14:creationId xmlns:p14="http://schemas.microsoft.com/office/powerpoint/2010/main" val="108320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Keystone species – maintain seagrass beds through grazing, leads to increased water flow and aeration of sediments preventing anoxia. Removal of seagrass also prevents accumulation of algae and algal blooms. They nest at coasts, introducing marine nutrients and energy to these coasts and are important for nutrient cycling.</a:t>
            </a:r>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3</a:t>
            </a:fld>
            <a:endParaRPr lang="en-US"/>
          </a:p>
        </p:txBody>
      </p:sp>
    </p:spTree>
    <p:extLst>
      <p:ext uri="{BB962C8B-B14F-4D97-AF65-F5344CB8AC3E}">
        <p14:creationId xmlns:p14="http://schemas.microsoft.com/office/powerpoint/2010/main" val="2407720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Uninteded</a:t>
            </a:r>
            <a:r>
              <a:rPr lang="en-US" dirty="0"/>
              <a:t> capture in fishing gear</a:t>
            </a:r>
          </a:p>
          <a:p>
            <a:r>
              <a:rPr lang="en-US" dirty="0"/>
              <a:t>Coastal development and rising sea levels are leading to loss of nesting habitats</a:t>
            </a:r>
          </a:p>
          <a:p>
            <a:r>
              <a:rPr lang="en-US" dirty="0"/>
              <a:t>Stuck by watercrafts during reproductive migration to areas </a:t>
            </a:r>
          </a:p>
          <a:p>
            <a:r>
              <a:rPr lang="en-US" dirty="0"/>
              <a:t>Pollution of shores – turtles ingest plastic, oil, fishing line</a:t>
            </a:r>
          </a:p>
          <a:p>
            <a:r>
              <a:rPr lang="en-US" dirty="0"/>
              <a:t>Collection of eggs</a:t>
            </a:r>
          </a:p>
          <a:p>
            <a:r>
              <a:rPr lang="en-US" dirty="0"/>
              <a:t>Climate change – higher sand </a:t>
            </a:r>
            <a:r>
              <a:rPr lang="en-US" dirty="0" err="1"/>
              <a:t>tempertaures</a:t>
            </a:r>
            <a:r>
              <a:rPr lang="en-US" dirty="0"/>
              <a:t> are lethal to eggs or alter the ratio of </a:t>
            </a:r>
            <a:r>
              <a:rPr lang="en-US" dirty="0" err="1"/>
              <a:t>male:female</a:t>
            </a:r>
            <a:r>
              <a:rPr lang="en-US" dirty="0"/>
              <a:t> hatchlings </a:t>
            </a:r>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4</a:t>
            </a:fld>
            <a:endParaRPr lang="en-US"/>
          </a:p>
        </p:txBody>
      </p:sp>
    </p:spTree>
    <p:extLst>
      <p:ext uri="{BB962C8B-B14F-4D97-AF65-F5344CB8AC3E}">
        <p14:creationId xmlns:p14="http://schemas.microsoft.com/office/powerpoint/2010/main" val="192400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conservation efforts involve safeguarding females and their nesting area or rehabilitating injured or sick turtles. </a:t>
            </a:r>
          </a:p>
          <a:p>
            <a:r>
              <a:rPr lang="en-US" dirty="0"/>
              <a:t>But there’s a lack of knowledge in the microbiomes associated with these turtles</a:t>
            </a:r>
          </a:p>
        </p:txBody>
      </p:sp>
      <p:sp>
        <p:nvSpPr>
          <p:cNvPr id="4" name="Slide Number Placeholder 3"/>
          <p:cNvSpPr>
            <a:spLocks noGrp="1"/>
          </p:cNvSpPr>
          <p:nvPr>
            <p:ph type="sldNum" sz="quarter" idx="5"/>
          </p:nvPr>
        </p:nvSpPr>
        <p:spPr/>
        <p:txBody>
          <a:bodyPr/>
          <a:lstStyle/>
          <a:p>
            <a:fld id="{34EA60E6-D85C-0341-B88B-31A6EB3C4B98}" type="slidenum">
              <a:rPr lang="en-US" smtClean="0"/>
              <a:t>5</a:t>
            </a:fld>
            <a:endParaRPr lang="en-US"/>
          </a:p>
        </p:txBody>
      </p:sp>
    </p:spTree>
    <p:extLst>
      <p:ext uri="{BB962C8B-B14F-4D97-AF65-F5344CB8AC3E}">
        <p14:creationId xmlns:p14="http://schemas.microsoft.com/office/powerpoint/2010/main" val="332043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conservation efforts involve safeguarding females and their nesting area or rehabilitating injured or sick turtles. </a:t>
            </a:r>
          </a:p>
          <a:p>
            <a:r>
              <a:rPr lang="en-US" dirty="0"/>
              <a:t>But there’s a lack of knowledge in the microbiomes associated with these turtles</a:t>
            </a:r>
          </a:p>
        </p:txBody>
      </p:sp>
      <p:sp>
        <p:nvSpPr>
          <p:cNvPr id="4" name="Slide Number Placeholder 3"/>
          <p:cNvSpPr>
            <a:spLocks noGrp="1"/>
          </p:cNvSpPr>
          <p:nvPr>
            <p:ph type="sldNum" sz="quarter" idx="5"/>
          </p:nvPr>
        </p:nvSpPr>
        <p:spPr/>
        <p:txBody>
          <a:bodyPr/>
          <a:lstStyle/>
          <a:p>
            <a:fld id="{34EA60E6-D85C-0341-B88B-31A6EB3C4B98}" type="slidenum">
              <a:rPr lang="en-US" smtClean="0"/>
              <a:t>6</a:t>
            </a:fld>
            <a:endParaRPr lang="en-US"/>
          </a:p>
        </p:txBody>
      </p:sp>
    </p:spTree>
    <p:extLst>
      <p:ext uri="{BB962C8B-B14F-4D97-AF65-F5344CB8AC3E}">
        <p14:creationId xmlns:p14="http://schemas.microsoft.com/office/powerpoint/2010/main" val="147919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a lack of knowledge in the microbiomes associated with these turtles</a:t>
            </a:r>
          </a:p>
          <a:p>
            <a:r>
              <a:rPr lang="en-US" dirty="0"/>
              <a:t>Such information is crucial for understanding loggerhead biology and can aid efforts in recognizing and treating sick turtles. </a:t>
            </a:r>
          </a:p>
        </p:txBody>
      </p:sp>
      <p:sp>
        <p:nvSpPr>
          <p:cNvPr id="4" name="Slide Number Placeholder 3"/>
          <p:cNvSpPr>
            <a:spLocks noGrp="1"/>
          </p:cNvSpPr>
          <p:nvPr>
            <p:ph type="sldNum" sz="quarter" idx="5"/>
          </p:nvPr>
        </p:nvSpPr>
        <p:spPr/>
        <p:txBody>
          <a:bodyPr/>
          <a:lstStyle/>
          <a:p>
            <a:fld id="{34EA60E6-D85C-0341-B88B-31A6EB3C4B98}" type="slidenum">
              <a:rPr lang="en-US" smtClean="0"/>
              <a:t>7</a:t>
            </a:fld>
            <a:endParaRPr lang="en-US"/>
          </a:p>
        </p:txBody>
      </p:sp>
    </p:spTree>
    <p:extLst>
      <p:ext uri="{BB962C8B-B14F-4D97-AF65-F5344CB8AC3E}">
        <p14:creationId xmlns:p14="http://schemas.microsoft.com/office/powerpoint/2010/main" val="24780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my dataset is from aimed to start filling in this gap by analyzing the microbes from different parts of loggerhead turtles</a:t>
            </a:r>
          </a:p>
        </p:txBody>
      </p:sp>
      <p:sp>
        <p:nvSpPr>
          <p:cNvPr id="4" name="Slide Number Placeholder 3"/>
          <p:cNvSpPr>
            <a:spLocks noGrp="1"/>
          </p:cNvSpPr>
          <p:nvPr>
            <p:ph type="sldNum" sz="quarter" idx="5"/>
          </p:nvPr>
        </p:nvSpPr>
        <p:spPr/>
        <p:txBody>
          <a:bodyPr/>
          <a:lstStyle/>
          <a:p>
            <a:fld id="{34EA60E6-D85C-0341-B88B-31A6EB3C4B98}" type="slidenum">
              <a:rPr lang="en-US" smtClean="0"/>
              <a:t>8</a:t>
            </a:fld>
            <a:endParaRPr lang="en-US"/>
          </a:p>
        </p:txBody>
      </p:sp>
    </p:spTree>
    <p:extLst>
      <p:ext uri="{BB962C8B-B14F-4D97-AF65-F5344CB8AC3E}">
        <p14:creationId xmlns:p14="http://schemas.microsoft.com/office/powerpoint/2010/main" val="411115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this research is more exploratory, I had the most interest in exploring the microbial communities of turtles with different ages</a:t>
            </a:r>
          </a:p>
          <a:p>
            <a:r>
              <a:rPr lang="en-US" dirty="0"/>
              <a:t>My overarching scientific question was How does microbial diversity of loggerhead sea turtles change with age.</a:t>
            </a:r>
          </a:p>
          <a:p>
            <a:r>
              <a:rPr lang="en-US" dirty="0"/>
              <a:t>#1 – diet diversification and new environmental exposure with aging can introduce new microbes</a:t>
            </a:r>
          </a:p>
          <a:p>
            <a:r>
              <a:rPr lang="en-US" dirty="0"/>
              <a:t>#2 – internal environment becomes more stable with age</a:t>
            </a:r>
          </a:p>
          <a:p>
            <a:r>
              <a:rPr lang="en-US" dirty="0"/>
              <a:t>#3 – young are starting to build up their microbiome and it has not stabilized yet</a:t>
            </a:r>
          </a:p>
          <a:p>
            <a:endParaRPr lang="en-US" dirty="0"/>
          </a:p>
          <a:p>
            <a:endParaRPr lang="en-US" dirty="0"/>
          </a:p>
        </p:txBody>
      </p:sp>
      <p:sp>
        <p:nvSpPr>
          <p:cNvPr id="4" name="Slide Number Placeholder 3"/>
          <p:cNvSpPr>
            <a:spLocks noGrp="1"/>
          </p:cNvSpPr>
          <p:nvPr>
            <p:ph type="sldNum" sz="quarter" idx="5"/>
          </p:nvPr>
        </p:nvSpPr>
        <p:spPr/>
        <p:txBody>
          <a:bodyPr/>
          <a:lstStyle/>
          <a:p>
            <a:fld id="{34EA60E6-D85C-0341-B88B-31A6EB3C4B98}" type="slidenum">
              <a:rPr lang="en-US" smtClean="0"/>
              <a:t>9</a:t>
            </a:fld>
            <a:endParaRPr lang="en-US"/>
          </a:p>
        </p:txBody>
      </p:sp>
    </p:spTree>
    <p:extLst>
      <p:ext uri="{BB962C8B-B14F-4D97-AF65-F5344CB8AC3E}">
        <p14:creationId xmlns:p14="http://schemas.microsoft.com/office/powerpoint/2010/main" val="361273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8516-D90B-DFC4-BF79-83638EA22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725D34-6160-48E5-BBA2-3FEA40D33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608B3-5D30-4464-935A-844CF918CF84}"/>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9644493C-4B56-23D5-CEDD-777357D5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3D39D-030F-3FCD-AAAC-539F6FFE252D}"/>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270579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447E-B6BB-B0A8-3384-FDC2CD27B9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5BD44-9E5E-601E-668C-0E9B46731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51029-AF0B-BD31-117C-1A3D6E327D83}"/>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52EF9113-10A1-B47C-863B-48DBBBF14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DBC9C-F807-DF95-77C6-2B9CC1381A43}"/>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3045172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9C4E3-8D8D-4A51-DC40-5D93A2EA66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40A2E8-E045-F2EA-8B6A-A02AC15B9E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43879D-D334-5633-8BD3-068D8E4BBB43}"/>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A982EC13-B85E-1194-F051-C078015C7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B9C65-3885-1E0D-0392-ED6D9251DABE}"/>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99093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E792-DF50-9CD9-098A-8339A4634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3AEC9-8901-CF29-55A1-F50391650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EF42D-BAEA-706D-AFA0-1730E6438321}"/>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1F9575ED-25BC-FFF1-D716-00250AC3E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7706E-D5C2-B6D5-3E12-460D6350A6E7}"/>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173508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5E8D-6F86-B5D3-1354-D20F858B9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66DE7-B1FA-FAE3-F194-ADA3133F22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4E0C8-6D53-FCB1-458C-797E48EBCC16}"/>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A42A760E-81AD-550F-AFAB-EC1659C6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6D3EA-00BF-BB1A-0A50-9E7F78D17868}"/>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73470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3DF6-2257-8C25-989A-F61D02A36A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675E16-2C9C-6F6B-E1F1-B2FA6752BC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97D6BA-62DE-A6E0-DBA4-53D57016D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5A19F4-F73A-CC66-8155-78E0E80C77F3}"/>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6" name="Footer Placeholder 5">
            <a:extLst>
              <a:ext uri="{FF2B5EF4-FFF2-40B4-BE49-F238E27FC236}">
                <a16:creationId xmlns:a16="http://schemas.microsoft.com/office/drawing/2014/main" id="{456CF823-D63D-2447-166B-6AB9D1D67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B4A17-2311-F50D-0712-12BE59CAF440}"/>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279471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1CCA-B38E-1B76-21A3-DDEAC20466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9375FA-8D29-CAAF-5762-BDC0F2D01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85D284-A1AA-2FA0-2448-1756D40876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AF0060-F184-0915-F9C2-D798033974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7D0055-71EA-96BD-593F-53FC24CD13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6836C-F837-5DB8-751C-F23B773F221B}"/>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8" name="Footer Placeholder 7">
            <a:extLst>
              <a:ext uri="{FF2B5EF4-FFF2-40B4-BE49-F238E27FC236}">
                <a16:creationId xmlns:a16="http://schemas.microsoft.com/office/drawing/2014/main" id="{A23A4505-A809-03A4-1D3D-5D7875A539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282C8-25EF-BA70-5F51-780555FF7399}"/>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191492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2C71-DB0F-840B-BDA0-61BC91C04E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F69E7-412C-CBEF-48F9-4F0922E867C1}"/>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4" name="Footer Placeholder 3">
            <a:extLst>
              <a:ext uri="{FF2B5EF4-FFF2-40B4-BE49-F238E27FC236}">
                <a16:creationId xmlns:a16="http://schemas.microsoft.com/office/drawing/2014/main" id="{A0027677-F76E-D541-4EA4-77315E9C91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4C84D-55A5-2DB3-9228-BE7800852747}"/>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2944526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A1DCE-EEFE-1395-9F42-2C0AD04A9476}"/>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3" name="Footer Placeholder 2">
            <a:extLst>
              <a:ext uri="{FF2B5EF4-FFF2-40B4-BE49-F238E27FC236}">
                <a16:creationId xmlns:a16="http://schemas.microsoft.com/office/drawing/2014/main" id="{44BB8E21-2B2D-48FF-B5A2-8C9A3D126E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D4C5A-0458-2A69-3775-4AF1B255D784}"/>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63838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F0AA-C33B-C9BF-2B52-6BA37CA9A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B939A-1B0A-54DE-BD41-FB3B76511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F5A0F0-77E3-B80C-AA01-A3AF2F8B2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8FE153-0B89-8436-037E-1E5555D21F58}"/>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6" name="Footer Placeholder 5">
            <a:extLst>
              <a:ext uri="{FF2B5EF4-FFF2-40B4-BE49-F238E27FC236}">
                <a16:creationId xmlns:a16="http://schemas.microsoft.com/office/drawing/2014/main" id="{6D9C92F0-DE1F-8ED5-D944-D629165B0A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43804-CC4A-D0DC-7C87-C7007D474A53}"/>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16506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F13D-6FAD-100E-FD91-0185298EB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4BF659-2F5A-BBF0-A63A-ECCA8085C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98FBB6-08E1-617D-BAE8-8907C548C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7C5D1-C4C6-FA9E-7A0D-8C85C66E1D91}"/>
              </a:ext>
            </a:extLst>
          </p:cNvPr>
          <p:cNvSpPr>
            <a:spLocks noGrp="1"/>
          </p:cNvSpPr>
          <p:nvPr>
            <p:ph type="dt" sz="half" idx="10"/>
          </p:nvPr>
        </p:nvSpPr>
        <p:spPr/>
        <p:txBody>
          <a:bodyPr/>
          <a:lstStyle/>
          <a:p>
            <a:fld id="{FCC34AD9-ECE4-8E47-84B7-F7CBED4D8748}" type="datetimeFigureOut">
              <a:rPr lang="en-US" smtClean="0"/>
              <a:t>4/29/25</a:t>
            </a:fld>
            <a:endParaRPr lang="en-US"/>
          </a:p>
        </p:txBody>
      </p:sp>
      <p:sp>
        <p:nvSpPr>
          <p:cNvPr id="6" name="Footer Placeholder 5">
            <a:extLst>
              <a:ext uri="{FF2B5EF4-FFF2-40B4-BE49-F238E27FC236}">
                <a16:creationId xmlns:a16="http://schemas.microsoft.com/office/drawing/2014/main" id="{0DC9C426-ACA3-57DB-A6DA-1164A809ED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7B0B1-EACF-E6F9-D996-C76A42142042}"/>
              </a:ext>
            </a:extLst>
          </p:cNvPr>
          <p:cNvSpPr>
            <a:spLocks noGrp="1"/>
          </p:cNvSpPr>
          <p:nvPr>
            <p:ph type="sldNum" sz="quarter" idx="12"/>
          </p:nvPr>
        </p:nvSpPr>
        <p:spPr/>
        <p:txBody>
          <a:bodyPr/>
          <a:lstStyle/>
          <a:p>
            <a:fld id="{623F7C67-3684-6C48-A44C-CA4EE615DDF7}" type="slidenum">
              <a:rPr lang="en-US" smtClean="0"/>
              <a:t>‹#›</a:t>
            </a:fld>
            <a:endParaRPr lang="en-US"/>
          </a:p>
        </p:txBody>
      </p:sp>
    </p:spTree>
    <p:extLst>
      <p:ext uri="{BB962C8B-B14F-4D97-AF65-F5344CB8AC3E}">
        <p14:creationId xmlns:p14="http://schemas.microsoft.com/office/powerpoint/2010/main" val="402429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B3B59C-5DA7-729B-5682-95AEEA2E0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09718-CBD9-54E7-5BA4-DFFDDAB9B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2089F-FFE8-B668-99F8-6C2923AE1B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C34AD9-ECE4-8E47-84B7-F7CBED4D8748}" type="datetimeFigureOut">
              <a:rPr lang="en-US" smtClean="0"/>
              <a:t>4/29/25</a:t>
            </a:fld>
            <a:endParaRPr lang="en-US"/>
          </a:p>
        </p:txBody>
      </p:sp>
      <p:sp>
        <p:nvSpPr>
          <p:cNvPr id="5" name="Footer Placeholder 4">
            <a:extLst>
              <a:ext uri="{FF2B5EF4-FFF2-40B4-BE49-F238E27FC236}">
                <a16:creationId xmlns:a16="http://schemas.microsoft.com/office/drawing/2014/main" id="{2CF79E0C-CF36-CF2A-C2E0-38C990EA0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2EFD048-1647-AB89-99D9-088DEF846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3F7C67-3684-6C48-A44C-CA4EE615DDF7}" type="slidenum">
              <a:rPr lang="en-US" smtClean="0"/>
              <a:t>‹#›</a:t>
            </a:fld>
            <a:endParaRPr lang="en-US"/>
          </a:p>
        </p:txBody>
      </p:sp>
    </p:spTree>
    <p:extLst>
      <p:ext uri="{BB962C8B-B14F-4D97-AF65-F5344CB8AC3E}">
        <p14:creationId xmlns:p14="http://schemas.microsoft.com/office/powerpoint/2010/main" val="3874297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E7C15CE-43D8-26C0-0331-99223DDD968E}"/>
              </a:ext>
            </a:extLst>
          </p:cNvPr>
          <p:cNvSpPr/>
          <p:nvPr/>
        </p:nvSpPr>
        <p:spPr>
          <a:xfrm>
            <a:off x="1523999" y="784246"/>
            <a:ext cx="9144000" cy="3063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04FE-A525-3C69-B0C4-E7EAB564F4B8}"/>
              </a:ext>
            </a:extLst>
          </p:cNvPr>
          <p:cNvSpPr>
            <a:spLocks noGrp="1"/>
          </p:cNvSpPr>
          <p:nvPr>
            <p:ph type="ctrTitle"/>
          </p:nvPr>
        </p:nvSpPr>
        <p:spPr/>
        <p:txBody>
          <a:bodyPr>
            <a:normAutofit fontScale="90000"/>
          </a:bodyPr>
          <a:lstStyle/>
          <a:p>
            <a:r>
              <a:rPr lang="en-US" dirty="0">
                <a:solidFill>
                  <a:schemeClr val="bg1"/>
                </a:solidFill>
              </a:rPr>
              <a:t>Shelling Out the Differences: How Age Shapes Loggerhead Turtle Microbiomes</a:t>
            </a:r>
          </a:p>
        </p:txBody>
      </p:sp>
      <p:sp>
        <p:nvSpPr>
          <p:cNvPr id="3" name="Subtitle 2">
            <a:extLst>
              <a:ext uri="{FF2B5EF4-FFF2-40B4-BE49-F238E27FC236}">
                <a16:creationId xmlns:a16="http://schemas.microsoft.com/office/drawing/2014/main" id="{C4AE606D-42C1-E603-D13E-37ACF8E3A594}"/>
              </a:ext>
            </a:extLst>
          </p:cNvPr>
          <p:cNvSpPr>
            <a:spLocks noGrp="1"/>
          </p:cNvSpPr>
          <p:nvPr>
            <p:ph type="subTitle" idx="1"/>
          </p:nvPr>
        </p:nvSpPr>
        <p:spPr>
          <a:xfrm>
            <a:off x="4864924" y="4065176"/>
            <a:ext cx="2462151" cy="1124341"/>
          </a:xfrm>
        </p:spPr>
        <p:txBody>
          <a:bodyPr/>
          <a:lstStyle/>
          <a:p>
            <a:r>
              <a:rPr lang="en-US" dirty="0">
                <a:solidFill>
                  <a:schemeClr val="accent1"/>
                </a:solidFill>
              </a:rPr>
              <a:t>Jordan Thesier</a:t>
            </a:r>
          </a:p>
          <a:p>
            <a:r>
              <a:rPr lang="en-US" dirty="0">
                <a:solidFill>
                  <a:schemeClr val="accent1"/>
                </a:solidFill>
              </a:rPr>
              <a:t>04/30/25</a:t>
            </a:r>
          </a:p>
        </p:txBody>
      </p:sp>
      <p:pic>
        <p:nvPicPr>
          <p:cNvPr id="6" name="Graphic 5" descr="Turtle outline">
            <a:extLst>
              <a:ext uri="{FF2B5EF4-FFF2-40B4-BE49-F238E27FC236}">
                <a16:creationId xmlns:a16="http://schemas.microsoft.com/office/drawing/2014/main" id="{E9C4EDFE-CBC4-EA75-2F15-723504106A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4273" y="3992131"/>
            <a:ext cx="914400" cy="914400"/>
          </a:xfrm>
          <a:prstGeom prst="rect">
            <a:avLst/>
          </a:prstGeom>
        </p:spPr>
      </p:pic>
      <p:pic>
        <p:nvPicPr>
          <p:cNvPr id="7" name="Graphic 6" descr="Turtle outline">
            <a:extLst>
              <a:ext uri="{FF2B5EF4-FFF2-40B4-BE49-F238E27FC236}">
                <a16:creationId xmlns:a16="http://schemas.microsoft.com/office/drawing/2014/main" id="{E40A36A2-05C3-A0CB-5EAD-BA66BCE518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399" y="3988029"/>
            <a:ext cx="914400" cy="914400"/>
          </a:xfrm>
          <a:prstGeom prst="rect">
            <a:avLst/>
          </a:prstGeom>
        </p:spPr>
      </p:pic>
      <p:pic>
        <p:nvPicPr>
          <p:cNvPr id="8" name="Graphic 7" descr="Turtle outline">
            <a:extLst>
              <a:ext uri="{FF2B5EF4-FFF2-40B4-BE49-F238E27FC236}">
                <a16:creationId xmlns:a16="http://schemas.microsoft.com/office/drawing/2014/main" id="{3D1121E5-5E98-03DF-030F-EC791EF05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5336" y="3992131"/>
            <a:ext cx="914400" cy="914400"/>
          </a:xfrm>
          <a:prstGeom prst="rect">
            <a:avLst/>
          </a:prstGeom>
        </p:spPr>
      </p:pic>
      <p:pic>
        <p:nvPicPr>
          <p:cNvPr id="10" name="Graphic 9" descr="Turtle outline">
            <a:extLst>
              <a:ext uri="{FF2B5EF4-FFF2-40B4-BE49-F238E27FC236}">
                <a16:creationId xmlns:a16="http://schemas.microsoft.com/office/drawing/2014/main" id="{9DA3D051-2D8E-0E68-C594-2828FE571A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601200" y="3992131"/>
            <a:ext cx="914400" cy="914400"/>
          </a:xfrm>
          <a:prstGeom prst="rect">
            <a:avLst/>
          </a:prstGeom>
        </p:spPr>
      </p:pic>
      <p:pic>
        <p:nvPicPr>
          <p:cNvPr id="11" name="Graphic 10" descr="Turtle outline">
            <a:extLst>
              <a:ext uri="{FF2B5EF4-FFF2-40B4-BE49-F238E27FC236}">
                <a16:creationId xmlns:a16="http://schemas.microsoft.com/office/drawing/2014/main" id="{21002E1C-8148-80B3-9F0B-367151430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03326" y="3988029"/>
            <a:ext cx="914400" cy="914400"/>
          </a:xfrm>
          <a:prstGeom prst="rect">
            <a:avLst/>
          </a:prstGeom>
        </p:spPr>
      </p:pic>
      <p:pic>
        <p:nvPicPr>
          <p:cNvPr id="12" name="Graphic 11" descr="Turtle outline">
            <a:extLst>
              <a:ext uri="{FF2B5EF4-FFF2-40B4-BE49-F238E27FC236}">
                <a16:creationId xmlns:a16="http://schemas.microsoft.com/office/drawing/2014/main" id="{B3B6B530-B17B-C53F-3D01-9A05E2F2E1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452263" y="3992131"/>
            <a:ext cx="914400" cy="914400"/>
          </a:xfrm>
          <a:prstGeom prst="rect">
            <a:avLst/>
          </a:prstGeom>
        </p:spPr>
      </p:pic>
    </p:spTree>
    <p:extLst>
      <p:ext uri="{BB962C8B-B14F-4D97-AF65-F5344CB8AC3E}">
        <p14:creationId xmlns:p14="http://schemas.microsoft.com/office/powerpoint/2010/main" val="169291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9D041B-D12E-AA5D-C888-5FBAE7A83A4D}"/>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widely distributed species</a:t>
            </a:r>
          </a:p>
        </p:txBody>
      </p:sp>
      <p:pic>
        <p:nvPicPr>
          <p:cNvPr id="5" name="Picture 4" descr="A map of the world&#10;&#10;Description automatically generated">
            <a:extLst>
              <a:ext uri="{FF2B5EF4-FFF2-40B4-BE49-F238E27FC236}">
                <a16:creationId xmlns:a16="http://schemas.microsoft.com/office/drawing/2014/main" id="{3A2D36B3-DB96-AA3C-5D7A-00B11CA9775E}"/>
              </a:ext>
            </a:extLst>
          </p:cNvPr>
          <p:cNvPicPr>
            <a:picLocks noChangeAspect="1"/>
          </p:cNvPicPr>
          <p:nvPr/>
        </p:nvPicPr>
        <p:blipFill>
          <a:blip r:embed="rId3"/>
          <a:stretch>
            <a:fillRect/>
          </a:stretch>
        </p:blipFill>
        <p:spPr>
          <a:xfrm>
            <a:off x="457200" y="2042184"/>
            <a:ext cx="5492338" cy="2773631"/>
          </a:xfrm>
          <a:prstGeom prst="rect">
            <a:avLst/>
          </a:prstGeom>
        </p:spPr>
      </p:pic>
      <p:pic>
        <p:nvPicPr>
          <p:cNvPr id="6" name="Picture 5">
            <a:extLst>
              <a:ext uri="{FF2B5EF4-FFF2-40B4-BE49-F238E27FC236}">
                <a16:creationId xmlns:a16="http://schemas.microsoft.com/office/drawing/2014/main" id="{AA789501-37C1-BB5F-6701-F3C7452C2649}"/>
              </a:ext>
            </a:extLst>
          </p:cNvPr>
          <p:cNvPicPr>
            <a:picLocks noChangeAspect="1"/>
          </p:cNvPicPr>
          <p:nvPr/>
        </p:nvPicPr>
        <p:blipFill>
          <a:blip r:embed="rId4"/>
          <a:stretch>
            <a:fillRect/>
          </a:stretch>
        </p:blipFill>
        <p:spPr>
          <a:xfrm>
            <a:off x="6079994" y="1233174"/>
            <a:ext cx="4964826" cy="4391651"/>
          </a:xfrm>
          <a:prstGeom prst="rect">
            <a:avLst/>
          </a:prstGeom>
        </p:spPr>
      </p:pic>
      <p:sp>
        <p:nvSpPr>
          <p:cNvPr id="8" name="TextBox 7">
            <a:extLst>
              <a:ext uri="{FF2B5EF4-FFF2-40B4-BE49-F238E27FC236}">
                <a16:creationId xmlns:a16="http://schemas.microsoft.com/office/drawing/2014/main" id="{7ECC3325-5203-6A2F-C33E-81E2287C111D}"/>
              </a:ext>
            </a:extLst>
          </p:cNvPr>
          <p:cNvSpPr txBox="1"/>
          <p:nvPr/>
        </p:nvSpPr>
        <p:spPr>
          <a:xfrm>
            <a:off x="10369065" y="6542186"/>
            <a:ext cx="1822935" cy="307777"/>
          </a:xfrm>
          <a:prstGeom prst="rect">
            <a:avLst/>
          </a:prstGeom>
          <a:noFill/>
        </p:spPr>
        <p:txBody>
          <a:bodyPr wrap="none" rtlCol="0">
            <a:spAutoFit/>
          </a:bodyPr>
          <a:lstStyle/>
          <a:p>
            <a:r>
              <a:rPr lang="en-US" sz="1400" dirty="0"/>
              <a:t>Klara </a:t>
            </a:r>
            <a:r>
              <a:rPr lang="en-US" sz="1400" dirty="0" err="1"/>
              <a:t>Filek</a:t>
            </a:r>
            <a:r>
              <a:rPr lang="en-US" sz="1400" dirty="0"/>
              <a:t> et al. 2024</a:t>
            </a:r>
          </a:p>
        </p:txBody>
      </p:sp>
    </p:spTree>
    <p:extLst>
      <p:ext uri="{BB962C8B-B14F-4D97-AF65-F5344CB8AC3E}">
        <p14:creationId xmlns:p14="http://schemas.microsoft.com/office/powerpoint/2010/main" val="389422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9D041B-D12E-AA5D-C888-5FBAE7A83A4D}"/>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widely distributed species</a:t>
            </a:r>
          </a:p>
        </p:txBody>
      </p:sp>
      <p:pic>
        <p:nvPicPr>
          <p:cNvPr id="5" name="Picture 4" descr="A map of the world&#10;&#10;Description automatically generated">
            <a:extLst>
              <a:ext uri="{FF2B5EF4-FFF2-40B4-BE49-F238E27FC236}">
                <a16:creationId xmlns:a16="http://schemas.microsoft.com/office/drawing/2014/main" id="{3A2D36B3-DB96-AA3C-5D7A-00B11CA9775E}"/>
              </a:ext>
            </a:extLst>
          </p:cNvPr>
          <p:cNvPicPr>
            <a:picLocks noChangeAspect="1"/>
          </p:cNvPicPr>
          <p:nvPr/>
        </p:nvPicPr>
        <p:blipFill>
          <a:blip r:embed="rId3"/>
          <a:stretch>
            <a:fillRect/>
          </a:stretch>
        </p:blipFill>
        <p:spPr>
          <a:xfrm>
            <a:off x="457200" y="2042184"/>
            <a:ext cx="5492338" cy="2773631"/>
          </a:xfrm>
          <a:prstGeom prst="rect">
            <a:avLst/>
          </a:prstGeom>
        </p:spPr>
      </p:pic>
      <p:pic>
        <p:nvPicPr>
          <p:cNvPr id="6" name="Picture 5">
            <a:extLst>
              <a:ext uri="{FF2B5EF4-FFF2-40B4-BE49-F238E27FC236}">
                <a16:creationId xmlns:a16="http://schemas.microsoft.com/office/drawing/2014/main" id="{AA789501-37C1-BB5F-6701-F3C7452C2649}"/>
              </a:ext>
            </a:extLst>
          </p:cNvPr>
          <p:cNvPicPr>
            <a:picLocks noChangeAspect="1"/>
          </p:cNvPicPr>
          <p:nvPr/>
        </p:nvPicPr>
        <p:blipFill>
          <a:blip r:embed="rId4"/>
          <a:stretch>
            <a:fillRect/>
          </a:stretch>
        </p:blipFill>
        <p:spPr>
          <a:xfrm>
            <a:off x="6079994" y="1233174"/>
            <a:ext cx="4964826" cy="4391651"/>
          </a:xfrm>
          <a:prstGeom prst="rect">
            <a:avLst/>
          </a:prstGeom>
        </p:spPr>
      </p:pic>
      <p:sp>
        <p:nvSpPr>
          <p:cNvPr id="7" name="TextBox 6">
            <a:extLst>
              <a:ext uri="{FF2B5EF4-FFF2-40B4-BE49-F238E27FC236}">
                <a16:creationId xmlns:a16="http://schemas.microsoft.com/office/drawing/2014/main" id="{7C070B07-E632-684A-26B6-749A97122450}"/>
              </a:ext>
            </a:extLst>
          </p:cNvPr>
          <p:cNvSpPr txBox="1"/>
          <p:nvPr/>
        </p:nvSpPr>
        <p:spPr>
          <a:xfrm>
            <a:off x="10369065" y="6542186"/>
            <a:ext cx="1822935" cy="307777"/>
          </a:xfrm>
          <a:prstGeom prst="rect">
            <a:avLst/>
          </a:prstGeom>
          <a:noFill/>
        </p:spPr>
        <p:txBody>
          <a:bodyPr wrap="none" rtlCol="0">
            <a:spAutoFit/>
          </a:bodyPr>
          <a:lstStyle/>
          <a:p>
            <a:r>
              <a:rPr lang="en-US" sz="1400" dirty="0"/>
              <a:t>Klara </a:t>
            </a:r>
            <a:r>
              <a:rPr lang="en-US" sz="1400" dirty="0" err="1"/>
              <a:t>Filek</a:t>
            </a:r>
            <a:r>
              <a:rPr lang="en-US" sz="1400" dirty="0"/>
              <a:t> et al. 2024</a:t>
            </a:r>
          </a:p>
        </p:txBody>
      </p:sp>
      <p:sp>
        <p:nvSpPr>
          <p:cNvPr id="2" name="TextBox 1">
            <a:extLst>
              <a:ext uri="{FF2B5EF4-FFF2-40B4-BE49-F238E27FC236}">
                <a16:creationId xmlns:a16="http://schemas.microsoft.com/office/drawing/2014/main" id="{0F50446C-88BC-4946-A34B-F88ABD6DC3A2}"/>
              </a:ext>
            </a:extLst>
          </p:cNvPr>
          <p:cNvSpPr txBox="1"/>
          <p:nvPr/>
        </p:nvSpPr>
        <p:spPr>
          <a:xfrm>
            <a:off x="7861465" y="5452563"/>
            <a:ext cx="2138599" cy="369332"/>
          </a:xfrm>
          <a:prstGeom prst="rect">
            <a:avLst/>
          </a:prstGeom>
          <a:noFill/>
        </p:spPr>
        <p:txBody>
          <a:bodyPr wrap="none" rtlCol="0">
            <a:spAutoFit/>
          </a:bodyPr>
          <a:lstStyle/>
          <a:p>
            <a:r>
              <a:rPr lang="en-US" dirty="0"/>
              <a:t>18 Turtles Sampled </a:t>
            </a:r>
          </a:p>
        </p:txBody>
      </p:sp>
      <p:sp>
        <p:nvSpPr>
          <p:cNvPr id="4" name="TextBox 3">
            <a:extLst>
              <a:ext uri="{FF2B5EF4-FFF2-40B4-BE49-F238E27FC236}">
                <a16:creationId xmlns:a16="http://schemas.microsoft.com/office/drawing/2014/main" id="{485A52AF-D18B-42DD-C425-71C1BBF7088F}"/>
              </a:ext>
            </a:extLst>
          </p:cNvPr>
          <p:cNvSpPr txBox="1"/>
          <p:nvPr/>
        </p:nvSpPr>
        <p:spPr>
          <a:xfrm>
            <a:off x="7212742" y="5807947"/>
            <a:ext cx="3673698" cy="369332"/>
          </a:xfrm>
          <a:prstGeom prst="rect">
            <a:avLst/>
          </a:prstGeom>
          <a:noFill/>
        </p:spPr>
        <p:txBody>
          <a:bodyPr wrap="none" rtlCol="0">
            <a:spAutoFit/>
          </a:bodyPr>
          <a:lstStyle/>
          <a:p>
            <a:r>
              <a:rPr lang="en-US" dirty="0"/>
              <a:t>10 Juveniles, 4 Sub-adults, 4 Adults</a:t>
            </a:r>
          </a:p>
        </p:txBody>
      </p:sp>
      <p:sp>
        <p:nvSpPr>
          <p:cNvPr id="8" name="TextBox 7">
            <a:extLst>
              <a:ext uri="{FF2B5EF4-FFF2-40B4-BE49-F238E27FC236}">
                <a16:creationId xmlns:a16="http://schemas.microsoft.com/office/drawing/2014/main" id="{895EB42A-9932-3B99-CEF4-EA99D9012EEE}"/>
              </a:ext>
            </a:extLst>
          </p:cNvPr>
          <p:cNvSpPr txBox="1"/>
          <p:nvPr/>
        </p:nvSpPr>
        <p:spPr>
          <a:xfrm>
            <a:off x="7708454" y="6175735"/>
            <a:ext cx="2682273" cy="369332"/>
          </a:xfrm>
          <a:prstGeom prst="rect">
            <a:avLst/>
          </a:prstGeom>
          <a:noFill/>
        </p:spPr>
        <p:txBody>
          <a:bodyPr wrap="none" rtlCol="0">
            <a:spAutoFit/>
          </a:bodyPr>
          <a:lstStyle/>
          <a:p>
            <a:r>
              <a:rPr lang="en-US" dirty="0"/>
              <a:t>Cloacal, Oral, Tank Water</a:t>
            </a:r>
          </a:p>
        </p:txBody>
      </p:sp>
    </p:spTree>
    <p:extLst>
      <p:ext uri="{BB962C8B-B14F-4D97-AF65-F5344CB8AC3E}">
        <p14:creationId xmlns:p14="http://schemas.microsoft.com/office/powerpoint/2010/main" val="426622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9D041B-D12E-AA5D-C888-5FBAE7A83A4D}"/>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widely distributed species</a:t>
            </a:r>
          </a:p>
        </p:txBody>
      </p:sp>
      <p:pic>
        <p:nvPicPr>
          <p:cNvPr id="5" name="Picture 4" descr="A map of the world&#10;&#10;Description automatically generated">
            <a:extLst>
              <a:ext uri="{FF2B5EF4-FFF2-40B4-BE49-F238E27FC236}">
                <a16:creationId xmlns:a16="http://schemas.microsoft.com/office/drawing/2014/main" id="{3A2D36B3-DB96-AA3C-5D7A-00B11CA9775E}"/>
              </a:ext>
            </a:extLst>
          </p:cNvPr>
          <p:cNvPicPr>
            <a:picLocks noChangeAspect="1"/>
          </p:cNvPicPr>
          <p:nvPr/>
        </p:nvPicPr>
        <p:blipFill>
          <a:blip r:embed="rId3"/>
          <a:stretch>
            <a:fillRect/>
          </a:stretch>
        </p:blipFill>
        <p:spPr>
          <a:xfrm>
            <a:off x="457200" y="2042184"/>
            <a:ext cx="5492338" cy="2773631"/>
          </a:xfrm>
          <a:prstGeom prst="rect">
            <a:avLst/>
          </a:prstGeom>
        </p:spPr>
      </p:pic>
      <p:pic>
        <p:nvPicPr>
          <p:cNvPr id="6" name="Picture 5">
            <a:extLst>
              <a:ext uri="{FF2B5EF4-FFF2-40B4-BE49-F238E27FC236}">
                <a16:creationId xmlns:a16="http://schemas.microsoft.com/office/drawing/2014/main" id="{AA789501-37C1-BB5F-6701-F3C7452C2649}"/>
              </a:ext>
            </a:extLst>
          </p:cNvPr>
          <p:cNvPicPr>
            <a:picLocks noChangeAspect="1"/>
          </p:cNvPicPr>
          <p:nvPr/>
        </p:nvPicPr>
        <p:blipFill>
          <a:blip r:embed="rId4"/>
          <a:stretch>
            <a:fillRect/>
          </a:stretch>
        </p:blipFill>
        <p:spPr>
          <a:xfrm>
            <a:off x="6079994" y="1233174"/>
            <a:ext cx="4964826" cy="4391651"/>
          </a:xfrm>
          <a:prstGeom prst="rect">
            <a:avLst/>
          </a:prstGeom>
        </p:spPr>
      </p:pic>
      <p:sp>
        <p:nvSpPr>
          <p:cNvPr id="2" name="TextBox 1">
            <a:extLst>
              <a:ext uri="{FF2B5EF4-FFF2-40B4-BE49-F238E27FC236}">
                <a16:creationId xmlns:a16="http://schemas.microsoft.com/office/drawing/2014/main" id="{0F50446C-88BC-4946-A34B-F88ABD6DC3A2}"/>
              </a:ext>
            </a:extLst>
          </p:cNvPr>
          <p:cNvSpPr txBox="1"/>
          <p:nvPr/>
        </p:nvSpPr>
        <p:spPr>
          <a:xfrm>
            <a:off x="7861465" y="5452563"/>
            <a:ext cx="2779928" cy="369332"/>
          </a:xfrm>
          <a:prstGeom prst="rect">
            <a:avLst/>
          </a:prstGeom>
          <a:noFill/>
        </p:spPr>
        <p:txBody>
          <a:bodyPr wrap="none" rtlCol="0">
            <a:spAutoFit/>
          </a:bodyPr>
          <a:lstStyle/>
          <a:p>
            <a:r>
              <a:rPr lang="en-US" dirty="0"/>
              <a:t>16S Amplicon Sequencing</a:t>
            </a:r>
          </a:p>
        </p:txBody>
      </p:sp>
      <p:sp>
        <p:nvSpPr>
          <p:cNvPr id="8" name="TextBox 7">
            <a:extLst>
              <a:ext uri="{FF2B5EF4-FFF2-40B4-BE49-F238E27FC236}">
                <a16:creationId xmlns:a16="http://schemas.microsoft.com/office/drawing/2014/main" id="{9A0B58F3-167E-3252-9CB2-8E0B7C32B046}"/>
              </a:ext>
            </a:extLst>
          </p:cNvPr>
          <p:cNvSpPr txBox="1"/>
          <p:nvPr/>
        </p:nvSpPr>
        <p:spPr>
          <a:xfrm>
            <a:off x="8562407" y="5821895"/>
            <a:ext cx="1228285" cy="369332"/>
          </a:xfrm>
          <a:prstGeom prst="rect">
            <a:avLst/>
          </a:prstGeom>
          <a:noFill/>
        </p:spPr>
        <p:txBody>
          <a:bodyPr wrap="none" rtlCol="0">
            <a:spAutoFit/>
          </a:bodyPr>
          <a:lstStyle/>
          <a:p>
            <a:r>
              <a:rPr lang="en-US" dirty="0"/>
              <a:t>V34 region</a:t>
            </a:r>
          </a:p>
        </p:txBody>
      </p:sp>
      <p:sp>
        <p:nvSpPr>
          <p:cNvPr id="9" name="TextBox 8">
            <a:extLst>
              <a:ext uri="{FF2B5EF4-FFF2-40B4-BE49-F238E27FC236}">
                <a16:creationId xmlns:a16="http://schemas.microsoft.com/office/drawing/2014/main" id="{EBAD3153-78B6-09BF-11F3-4C6E80582E65}"/>
              </a:ext>
            </a:extLst>
          </p:cNvPr>
          <p:cNvSpPr txBox="1"/>
          <p:nvPr/>
        </p:nvSpPr>
        <p:spPr>
          <a:xfrm>
            <a:off x="10369065" y="6542186"/>
            <a:ext cx="1822935" cy="307777"/>
          </a:xfrm>
          <a:prstGeom prst="rect">
            <a:avLst/>
          </a:prstGeom>
          <a:noFill/>
        </p:spPr>
        <p:txBody>
          <a:bodyPr wrap="none" rtlCol="0">
            <a:spAutoFit/>
          </a:bodyPr>
          <a:lstStyle/>
          <a:p>
            <a:r>
              <a:rPr lang="en-US" sz="1400" dirty="0"/>
              <a:t>Klara </a:t>
            </a:r>
            <a:r>
              <a:rPr lang="en-US" sz="1400" dirty="0" err="1"/>
              <a:t>Filek</a:t>
            </a:r>
            <a:r>
              <a:rPr lang="en-US" sz="1400" dirty="0"/>
              <a:t> et al. 2024</a:t>
            </a:r>
          </a:p>
        </p:txBody>
      </p:sp>
    </p:spTree>
    <p:extLst>
      <p:ext uri="{BB962C8B-B14F-4D97-AF65-F5344CB8AC3E}">
        <p14:creationId xmlns:p14="http://schemas.microsoft.com/office/powerpoint/2010/main" val="244387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F5BA32-F3D7-811F-6C33-F2D97613C2B5}"/>
              </a:ext>
            </a:extLst>
          </p:cNvPr>
          <p:cNvSpPr/>
          <p:nvPr/>
        </p:nvSpPr>
        <p:spPr>
          <a:xfrm>
            <a:off x="734291" y="639102"/>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5A4-F355-72E1-13AA-61279C09D61B}"/>
              </a:ext>
            </a:extLst>
          </p:cNvPr>
          <p:cNvSpPr txBox="1">
            <a:spLocks/>
          </p:cNvSpPr>
          <p:nvPr/>
        </p:nvSpPr>
        <p:spPr>
          <a:xfrm>
            <a:off x="838200" y="969448"/>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4" name="Rounded Rectangle 3">
            <a:extLst>
              <a:ext uri="{FF2B5EF4-FFF2-40B4-BE49-F238E27FC236}">
                <a16:creationId xmlns:a16="http://schemas.microsoft.com/office/drawing/2014/main" id="{2AA6A700-0C75-A55D-DB24-F751F88E79BC}"/>
              </a:ext>
            </a:extLst>
          </p:cNvPr>
          <p:cNvSpPr/>
          <p:nvPr/>
        </p:nvSpPr>
        <p:spPr>
          <a:xfrm>
            <a:off x="1448789" y="2050103"/>
            <a:ext cx="9191502" cy="728723"/>
          </a:xfrm>
          <a:prstGeom prst="roundRect">
            <a:avLst/>
          </a:prstGeom>
          <a:solidFill>
            <a:srgbClr val="0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2708B1-A0E6-D419-255D-4A0091EF3BCF}"/>
              </a:ext>
            </a:extLst>
          </p:cNvPr>
          <p:cNvSpPr txBox="1"/>
          <p:nvPr/>
        </p:nvSpPr>
        <p:spPr>
          <a:xfrm>
            <a:off x="2802577" y="2221098"/>
            <a:ext cx="6262099" cy="369332"/>
          </a:xfrm>
          <a:prstGeom prst="rect">
            <a:avLst/>
          </a:prstGeom>
          <a:noFill/>
        </p:spPr>
        <p:txBody>
          <a:bodyPr wrap="none" rtlCol="0">
            <a:spAutoFit/>
          </a:bodyPr>
          <a:lstStyle/>
          <a:p>
            <a:r>
              <a:rPr lang="en-US" dirty="0">
                <a:solidFill>
                  <a:schemeClr val="bg1"/>
                </a:solidFill>
              </a:rPr>
              <a:t>Null Hypothesis: Alpha and beta diversity do not vary with age.</a:t>
            </a:r>
          </a:p>
        </p:txBody>
      </p:sp>
      <p:sp>
        <p:nvSpPr>
          <p:cNvPr id="6" name="Rounded Rectangle 5">
            <a:extLst>
              <a:ext uri="{FF2B5EF4-FFF2-40B4-BE49-F238E27FC236}">
                <a16:creationId xmlns:a16="http://schemas.microsoft.com/office/drawing/2014/main" id="{F5A646D7-09A6-4DD9-DE71-A815F7AB4F4C}"/>
              </a:ext>
            </a:extLst>
          </p:cNvPr>
          <p:cNvSpPr/>
          <p:nvPr/>
        </p:nvSpPr>
        <p:spPr>
          <a:xfrm>
            <a:off x="1500249" y="3013731"/>
            <a:ext cx="9191502" cy="728723"/>
          </a:xfrm>
          <a:prstGeom prst="roundRect">
            <a:avLst/>
          </a:prstGeom>
          <a:solidFill>
            <a:srgbClr val="0D96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9B8725-36AC-ECC3-F7DD-4B34215FAAE5}"/>
              </a:ext>
            </a:extLst>
          </p:cNvPr>
          <p:cNvSpPr txBox="1"/>
          <p:nvPr/>
        </p:nvSpPr>
        <p:spPr>
          <a:xfrm>
            <a:off x="3004095" y="3193426"/>
            <a:ext cx="6183809" cy="369332"/>
          </a:xfrm>
          <a:prstGeom prst="rect">
            <a:avLst/>
          </a:prstGeom>
          <a:noFill/>
        </p:spPr>
        <p:txBody>
          <a:bodyPr wrap="none" rtlCol="0">
            <a:spAutoFit/>
          </a:bodyPr>
          <a:lstStyle/>
          <a:p>
            <a:r>
              <a:rPr lang="en-US" dirty="0">
                <a:solidFill>
                  <a:schemeClr val="bg1"/>
                </a:solidFill>
              </a:rPr>
              <a:t>Alternative Hypothesis #1: Alpha diversity increases with age.</a:t>
            </a:r>
          </a:p>
        </p:txBody>
      </p:sp>
      <p:sp>
        <p:nvSpPr>
          <p:cNvPr id="8" name="Rounded Rectangle 7">
            <a:extLst>
              <a:ext uri="{FF2B5EF4-FFF2-40B4-BE49-F238E27FC236}">
                <a16:creationId xmlns:a16="http://schemas.microsoft.com/office/drawing/2014/main" id="{07A61BDA-190D-AD03-B4BC-C66348B82F5F}"/>
              </a:ext>
            </a:extLst>
          </p:cNvPr>
          <p:cNvSpPr/>
          <p:nvPr/>
        </p:nvSpPr>
        <p:spPr>
          <a:xfrm>
            <a:off x="1500249" y="3977359"/>
            <a:ext cx="9191502" cy="728723"/>
          </a:xfrm>
          <a:prstGeom prst="roundRect">
            <a:avLst/>
          </a:prstGeom>
          <a:solidFill>
            <a:srgbClr val="0BA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04B2C0-1C01-1B5F-53FA-603945918CC2}"/>
              </a:ext>
            </a:extLst>
          </p:cNvPr>
          <p:cNvSpPr txBox="1"/>
          <p:nvPr/>
        </p:nvSpPr>
        <p:spPr>
          <a:xfrm>
            <a:off x="1778564" y="4157054"/>
            <a:ext cx="8531951" cy="369332"/>
          </a:xfrm>
          <a:prstGeom prst="rect">
            <a:avLst/>
          </a:prstGeom>
          <a:noFill/>
        </p:spPr>
        <p:txBody>
          <a:bodyPr wrap="none" rtlCol="0">
            <a:spAutoFit/>
          </a:bodyPr>
          <a:lstStyle/>
          <a:p>
            <a:r>
              <a:rPr lang="en-US" dirty="0">
                <a:solidFill>
                  <a:schemeClr val="bg1"/>
                </a:solidFill>
              </a:rPr>
              <a:t>Alternative Hypothesis #2: Microbial composition will become more similar with age.</a:t>
            </a:r>
          </a:p>
        </p:txBody>
      </p:sp>
      <p:sp>
        <p:nvSpPr>
          <p:cNvPr id="10" name="Rounded Rectangle 9">
            <a:extLst>
              <a:ext uri="{FF2B5EF4-FFF2-40B4-BE49-F238E27FC236}">
                <a16:creationId xmlns:a16="http://schemas.microsoft.com/office/drawing/2014/main" id="{611492CC-92AD-6C36-A5A3-E227674A5135}"/>
              </a:ext>
            </a:extLst>
          </p:cNvPr>
          <p:cNvSpPr/>
          <p:nvPr/>
        </p:nvSpPr>
        <p:spPr>
          <a:xfrm>
            <a:off x="1500249" y="4940987"/>
            <a:ext cx="9191502" cy="728723"/>
          </a:xfrm>
          <a:prstGeom prst="roundRect">
            <a:avLst/>
          </a:prstGeom>
          <a:solidFill>
            <a:srgbClr val="08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83DD10-5853-A429-6CD3-C1346FFC3EBC}"/>
              </a:ext>
            </a:extLst>
          </p:cNvPr>
          <p:cNvSpPr txBox="1"/>
          <p:nvPr/>
        </p:nvSpPr>
        <p:spPr>
          <a:xfrm>
            <a:off x="1684756" y="5120682"/>
            <a:ext cx="8625759" cy="369332"/>
          </a:xfrm>
          <a:prstGeom prst="rect">
            <a:avLst/>
          </a:prstGeom>
          <a:noFill/>
        </p:spPr>
        <p:txBody>
          <a:bodyPr wrap="none" rtlCol="0">
            <a:spAutoFit/>
          </a:bodyPr>
          <a:lstStyle/>
          <a:p>
            <a:r>
              <a:rPr lang="en-US" dirty="0">
                <a:solidFill>
                  <a:schemeClr val="bg1"/>
                </a:solidFill>
              </a:rPr>
              <a:t>Alternative Hypothesis #3: Rare members are unique to juveniles compared to adults.</a:t>
            </a:r>
          </a:p>
        </p:txBody>
      </p:sp>
      <p:sp>
        <p:nvSpPr>
          <p:cNvPr id="12" name="Rectangle 11">
            <a:extLst>
              <a:ext uri="{FF2B5EF4-FFF2-40B4-BE49-F238E27FC236}">
                <a16:creationId xmlns:a16="http://schemas.microsoft.com/office/drawing/2014/main" id="{075C6D32-348D-470B-4E9D-F20CEF12CF4D}"/>
              </a:ext>
            </a:extLst>
          </p:cNvPr>
          <p:cNvSpPr/>
          <p:nvPr/>
        </p:nvSpPr>
        <p:spPr>
          <a:xfrm>
            <a:off x="225631" y="3884403"/>
            <a:ext cx="11364686" cy="25520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75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different colored squares&#10;&#10;Description automatically generated">
            <a:extLst>
              <a:ext uri="{FF2B5EF4-FFF2-40B4-BE49-F238E27FC236}">
                <a16:creationId xmlns:a16="http://schemas.microsoft.com/office/drawing/2014/main" id="{C147F2DE-BB3F-14D8-BAC8-5335B48A5596}"/>
              </a:ext>
            </a:extLst>
          </p:cNvPr>
          <p:cNvPicPr>
            <a:picLocks noChangeAspect="1"/>
          </p:cNvPicPr>
          <p:nvPr/>
        </p:nvPicPr>
        <p:blipFill>
          <a:blip r:embed="rId3"/>
          <a:stretch>
            <a:fillRect/>
          </a:stretch>
        </p:blipFill>
        <p:spPr>
          <a:xfrm>
            <a:off x="1690452" y="970436"/>
            <a:ext cx="7772400" cy="2590800"/>
          </a:xfrm>
          <a:prstGeom prst="rect">
            <a:avLst/>
          </a:prstGeom>
        </p:spPr>
      </p:pic>
      <p:pic>
        <p:nvPicPr>
          <p:cNvPr id="6" name="Picture 5" descr="A graph of a number of adults&#10;&#10;Description automatically generated with medium confidence">
            <a:extLst>
              <a:ext uri="{FF2B5EF4-FFF2-40B4-BE49-F238E27FC236}">
                <a16:creationId xmlns:a16="http://schemas.microsoft.com/office/drawing/2014/main" id="{658531C0-B9C5-D94B-B157-B6BF973F4EF1}"/>
              </a:ext>
            </a:extLst>
          </p:cNvPr>
          <p:cNvPicPr>
            <a:picLocks noChangeAspect="1"/>
          </p:cNvPicPr>
          <p:nvPr/>
        </p:nvPicPr>
        <p:blipFill>
          <a:blip r:embed="rId4"/>
          <a:stretch>
            <a:fillRect/>
          </a:stretch>
        </p:blipFill>
        <p:spPr>
          <a:xfrm>
            <a:off x="1678313" y="3760891"/>
            <a:ext cx="7772400" cy="2590800"/>
          </a:xfrm>
          <a:prstGeom prst="rect">
            <a:avLst/>
          </a:prstGeom>
        </p:spPr>
      </p:pic>
      <p:sp>
        <p:nvSpPr>
          <p:cNvPr id="9" name="Title 1">
            <a:extLst>
              <a:ext uri="{FF2B5EF4-FFF2-40B4-BE49-F238E27FC236}">
                <a16:creationId xmlns:a16="http://schemas.microsoft.com/office/drawing/2014/main" id="{7813C515-84C2-2BC1-C764-3ADCAF3352DA}"/>
              </a:ext>
            </a:extLst>
          </p:cNvPr>
          <p:cNvSpPr txBox="1">
            <a:spLocks/>
          </p:cNvSpPr>
          <p:nvPr/>
        </p:nvSpPr>
        <p:spPr>
          <a:xfrm>
            <a:off x="370840" y="161925"/>
            <a:ext cx="10515600"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ASVs (all, common, and dominant) do not differ among age groups</a:t>
            </a:r>
          </a:p>
        </p:txBody>
      </p:sp>
    </p:spTree>
    <p:extLst>
      <p:ext uri="{BB962C8B-B14F-4D97-AF65-F5344CB8AC3E}">
        <p14:creationId xmlns:p14="http://schemas.microsoft.com/office/powerpoint/2010/main" val="292919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F5BA32-F3D7-811F-6C33-F2D97613C2B5}"/>
              </a:ext>
            </a:extLst>
          </p:cNvPr>
          <p:cNvSpPr/>
          <p:nvPr/>
        </p:nvSpPr>
        <p:spPr>
          <a:xfrm>
            <a:off x="734291" y="1019110"/>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5A4-F355-72E1-13AA-61279C09D61B}"/>
              </a:ext>
            </a:extLst>
          </p:cNvPr>
          <p:cNvSpPr txBox="1">
            <a:spLocks/>
          </p:cNvSpPr>
          <p:nvPr/>
        </p:nvSpPr>
        <p:spPr>
          <a:xfrm>
            <a:off x="838200" y="1349456"/>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4" name="Rounded Rectangle 3">
            <a:extLst>
              <a:ext uri="{FF2B5EF4-FFF2-40B4-BE49-F238E27FC236}">
                <a16:creationId xmlns:a16="http://schemas.microsoft.com/office/drawing/2014/main" id="{2AA6A700-0C75-A55D-DB24-F751F88E79BC}"/>
              </a:ext>
            </a:extLst>
          </p:cNvPr>
          <p:cNvSpPr/>
          <p:nvPr/>
        </p:nvSpPr>
        <p:spPr>
          <a:xfrm>
            <a:off x="1448789" y="2430111"/>
            <a:ext cx="9191502" cy="728723"/>
          </a:xfrm>
          <a:prstGeom prst="roundRect">
            <a:avLst/>
          </a:prstGeom>
          <a:solidFill>
            <a:srgbClr val="0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2708B1-A0E6-D419-255D-4A0091EF3BCF}"/>
              </a:ext>
            </a:extLst>
          </p:cNvPr>
          <p:cNvSpPr txBox="1"/>
          <p:nvPr/>
        </p:nvSpPr>
        <p:spPr>
          <a:xfrm>
            <a:off x="2802577" y="2601106"/>
            <a:ext cx="6262099" cy="369332"/>
          </a:xfrm>
          <a:prstGeom prst="rect">
            <a:avLst/>
          </a:prstGeom>
          <a:noFill/>
        </p:spPr>
        <p:txBody>
          <a:bodyPr wrap="none" rtlCol="0">
            <a:spAutoFit/>
          </a:bodyPr>
          <a:lstStyle/>
          <a:p>
            <a:r>
              <a:rPr lang="en-US" dirty="0">
                <a:solidFill>
                  <a:schemeClr val="bg1"/>
                </a:solidFill>
              </a:rPr>
              <a:t>Null Hypothesis: Alpha and beta diversity do not vary with age.</a:t>
            </a:r>
          </a:p>
        </p:txBody>
      </p:sp>
      <p:sp>
        <p:nvSpPr>
          <p:cNvPr id="6" name="Rounded Rectangle 5">
            <a:extLst>
              <a:ext uri="{FF2B5EF4-FFF2-40B4-BE49-F238E27FC236}">
                <a16:creationId xmlns:a16="http://schemas.microsoft.com/office/drawing/2014/main" id="{F5A646D7-09A6-4DD9-DE71-A815F7AB4F4C}"/>
              </a:ext>
            </a:extLst>
          </p:cNvPr>
          <p:cNvSpPr/>
          <p:nvPr/>
        </p:nvSpPr>
        <p:spPr>
          <a:xfrm>
            <a:off x="1500249" y="3393739"/>
            <a:ext cx="9191502" cy="728723"/>
          </a:xfrm>
          <a:prstGeom prst="roundRect">
            <a:avLst/>
          </a:prstGeom>
          <a:solidFill>
            <a:srgbClr val="0D96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9B8725-36AC-ECC3-F7DD-4B34215FAAE5}"/>
              </a:ext>
            </a:extLst>
          </p:cNvPr>
          <p:cNvSpPr txBox="1"/>
          <p:nvPr/>
        </p:nvSpPr>
        <p:spPr>
          <a:xfrm>
            <a:off x="3004095" y="3573434"/>
            <a:ext cx="6183809" cy="369332"/>
          </a:xfrm>
          <a:prstGeom prst="rect">
            <a:avLst/>
          </a:prstGeom>
          <a:noFill/>
        </p:spPr>
        <p:txBody>
          <a:bodyPr wrap="none" rtlCol="0">
            <a:spAutoFit/>
          </a:bodyPr>
          <a:lstStyle/>
          <a:p>
            <a:r>
              <a:rPr lang="en-US" dirty="0">
                <a:solidFill>
                  <a:schemeClr val="bg1"/>
                </a:solidFill>
              </a:rPr>
              <a:t>Alternative Hypothesis #1: Alpha diversity increases with age.</a:t>
            </a:r>
          </a:p>
        </p:txBody>
      </p:sp>
      <p:sp>
        <p:nvSpPr>
          <p:cNvPr id="8" name="Rounded Rectangle 7">
            <a:extLst>
              <a:ext uri="{FF2B5EF4-FFF2-40B4-BE49-F238E27FC236}">
                <a16:creationId xmlns:a16="http://schemas.microsoft.com/office/drawing/2014/main" id="{07A61BDA-190D-AD03-B4BC-C66348B82F5F}"/>
              </a:ext>
            </a:extLst>
          </p:cNvPr>
          <p:cNvSpPr/>
          <p:nvPr/>
        </p:nvSpPr>
        <p:spPr>
          <a:xfrm>
            <a:off x="1500249" y="4357367"/>
            <a:ext cx="9191502" cy="728723"/>
          </a:xfrm>
          <a:prstGeom prst="roundRect">
            <a:avLst/>
          </a:prstGeom>
          <a:solidFill>
            <a:srgbClr val="0BA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04B2C0-1C01-1B5F-53FA-603945918CC2}"/>
              </a:ext>
            </a:extLst>
          </p:cNvPr>
          <p:cNvSpPr txBox="1"/>
          <p:nvPr/>
        </p:nvSpPr>
        <p:spPr>
          <a:xfrm>
            <a:off x="1778564" y="4537062"/>
            <a:ext cx="8531951" cy="369332"/>
          </a:xfrm>
          <a:prstGeom prst="rect">
            <a:avLst/>
          </a:prstGeom>
          <a:noFill/>
        </p:spPr>
        <p:txBody>
          <a:bodyPr wrap="none" rtlCol="0">
            <a:spAutoFit/>
          </a:bodyPr>
          <a:lstStyle/>
          <a:p>
            <a:r>
              <a:rPr lang="en-US" dirty="0">
                <a:solidFill>
                  <a:schemeClr val="bg1"/>
                </a:solidFill>
              </a:rPr>
              <a:t>Alternative Hypothesis #2: Microbial composition will become more similar with age.</a:t>
            </a:r>
          </a:p>
        </p:txBody>
      </p:sp>
      <p:sp>
        <p:nvSpPr>
          <p:cNvPr id="10" name="Rounded Rectangle 9">
            <a:extLst>
              <a:ext uri="{FF2B5EF4-FFF2-40B4-BE49-F238E27FC236}">
                <a16:creationId xmlns:a16="http://schemas.microsoft.com/office/drawing/2014/main" id="{611492CC-92AD-6C36-A5A3-E227674A5135}"/>
              </a:ext>
            </a:extLst>
          </p:cNvPr>
          <p:cNvSpPr/>
          <p:nvPr/>
        </p:nvSpPr>
        <p:spPr>
          <a:xfrm>
            <a:off x="1500249" y="5320995"/>
            <a:ext cx="9191502" cy="728723"/>
          </a:xfrm>
          <a:prstGeom prst="roundRect">
            <a:avLst/>
          </a:prstGeom>
          <a:solidFill>
            <a:srgbClr val="08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83DD10-5853-A429-6CD3-C1346FFC3EBC}"/>
              </a:ext>
            </a:extLst>
          </p:cNvPr>
          <p:cNvSpPr txBox="1"/>
          <p:nvPr/>
        </p:nvSpPr>
        <p:spPr>
          <a:xfrm>
            <a:off x="1684756" y="5500690"/>
            <a:ext cx="8625759" cy="369332"/>
          </a:xfrm>
          <a:prstGeom prst="rect">
            <a:avLst/>
          </a:prstGeom>
          <a:noFill/>
        </p:spPr>
        <p:txBody>
          <a:bodyPr wrap="none" rtlCol="0">
            <a:spAutoFit/>
          </a:bodyPr>
          <a:lstStyle/>
          <a:p>
            <a:r>
              <a:rPr lang="en-US" dirty="0">
                <a:solidFill>
                  <a:schemeClr val="bg1"/>
                </a:solidFill>
              </a:rPr>
              <a:t>Alternative Hypothesis #3: Rare members are unique to juveniles compared to adults.</a:t>
            </a:r>
          </a:p>
        </p:txBody>
      </p:sp>
      <p:sp>
        <p:nvSpPr>
          <p:cNvPr id="12" name="Title 1">
            <a:extLst>
              <a:ext uri="{FF2B5EF4-FFF2-40B4-BE49-F238E27FC236}">
                <a16:creationId xmlns:a16="http://schemas.microsoft.com/office/drawing/2014/main" id="{35993B94-88A5-D5F2-E125-50AC6DE7AB9D}"/>
              </a:ext>
            </a:extLst>
          </p:cNvPr>
          <p:cNvSpPr txBox="1">
            <a:spLocks/>
          </p:cNvSpPr>
          <p:nvPr/>
        </p:nvSpPr>
        <p:spPr>
          <a:xfrm>
            <a:off x="370840" y="161925"/>
            <a:ext cx="10515600" cy="51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ASVs (all, common, and dominant) do not differ among age groups</a:t>
            </a:r>
          </a:p>
        </p:txBody>
      </p:sp>
      <p:sp>
        <p:nvSpPr>
          <p:cNvPr id="13" name="Rectangle 12">
            <a:extLst>
              <a:ext uri="{FF2B5EF4-FFF2-40B4-BE49-F238E27FC236}">
                <a16:creationId xmlns:a16="http://schemas.microsoft.com/office/drawing/2014/main" id="{27E7A2AB-878E-F822-C404-DBEDC62A2AF7}"/>
              </a:ext>
            </a:extLst>
          </p:cNvPr>
          <p:cNvSpPr/>
          <p:nvPr/>
        </p:nvSpPr>
        <p:spPr>
          <a:xfrm>
            <a:off x="225631" y="4264413"/>
            <a:ext cx="11364686" cy="2172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909EDF2-F328-17C9-CC9A-99AF2588DC66}"/>
              </a:ext>
            </a:extLst>
          </p:cNvPr>
          <p:cNvCxnSpPr/>
          <p:nvPr/>
        </p:nvCxnSpPr>
        <p:spPr>
          <a:xfrm>
            <a:off x="734291" y="3776353"/>
            <a:ext cx="10856026"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702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F5BA32-F3D7-811F-6C33-F2D97613C2B5}"/>
              </a:ext>
            </a:extLst>
          </p:cNvPr>
          <p:cNvSpPr/>
          <p:nvPr/>
        </p:nvSpPr>
        <p:spPr>
          <a:xfrm>
            <a:off x="734291" y="1019110"/>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5A4-F355-72E1-13AA-61279C09D61B}"/>
              </a:ext>
            </a:extLst>
          </p:cNvPr>
          <p:cNvSpPr txBox="1">
            <a:spLocks/>
          </p:cNvSpPr>
          <p:nvPr/>
        </p:nvSpPr>
        <p:spPr>
          <a:xfrm>
            <a:off x="838200" y="1349456"/>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4" name="Rounded Rectangle 3">
            <a:extLst>
              <a:ext uri="{FF2B5EF4-FFF2-40B4-BE49-F238E27FC236}">
                <a16:creationId xmlns:a16="http://schemas.microsoft.com/office/drawing/2014/main" id="{2AA6A700-0C75-A55D-DB24-F751F88E79BC}"/>
              </a:ext>
            </a:extLst>
          </p:cNvPr>
          <p:cNvSpPr/>
          <p:nvPr/>
        </p:nvSpPr>
        <p:spPr>
          <a:xfrm>
            <a:off x="1448789" y="2430111"/>
            <a:ext cx="9191502" cy="728723"/>
          </a:xfrm>
          <a:prstGeom prst="roundRect">
            <a:avLst/>
          </a:prstGeom>
          <a:solidFill>
            <a:srgbClr val="0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2708B1-A0E6-D419-255D-4A0091EF3BCF}"/>
              </a:ext>
            </a:extLst>
          </p:cNvPr>
          <p:cNvSpPr txBox="1"/>
          <p:nvPr/>
        </p:nvSpPr>
        <p:spPr>
          <a:xfrm>
            <a:off x="2802577" y="2601106"/>
            <a:ext cx="6262099" cy="369332"/>
          </a:xfrm>
          <a:prstGeom prst="rect">
            <a:avLst/>
          </a:prstGeom>
          <a:noFill/>
        </p:spPr>
        <p:txBody>
          <a:bodyPr wrap="none" rtlCol="0">
            <a:spAutoFit/>
          </a:bodyPr>
          <a:lstStyle/>
          <a:p>
            <a:r>
              <a:rPr lang="en-US" dirty="0">
                <a:solidFill>
                  <a:schemeClr val="bg1"/>
                </a:solidFill>
              </a:rPr>
              <a:t>Null Hypothesis: Alpha and beta diversity do not vary with age.</a:t>
            </a:r>
          </a:p>
        </p:txBody>
      </p:sp>
      <p:sp>
        <p:nvSpPr>
          <p:cNvPr id="6" name="Rounded Rectangle 5">
            <a:extLst>
              <a:ext uri="{FF2B5EF4-FFF2-40B4-BE49-F238E27FC236}">
                <a16:creationId xmlns:a16="http://schemas.microsoft.com/office/drawing/2014/main" id="{F5A646D7-09A6-4DD9-DE71-A815F7AB4F4C}"/>
              </a:ext>
            </a:extLst>
          </p:cNvPr>
          <p:cNvSpPr/>
          <p:nvPr/>
        </p:nvSpPr>
        <p:spPr>
          <a:xfrm>
            <a:off x="1500249" y="3393739"/>
            <a:ext cx="9191502" cy="728723"/>
          </a:xfrm>
          <a:prstGeom prst="roundRect">
            <a:avLst/>
          </a:prstGeom>
          <a:solidFill>
            <a:srgbClr val="0D96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9B8725-36AC-ECC3-F7DD-4B34215FAAE5}"/>
              </a:ext>
            </a:extLst>
          </p:cNvPr>
          <p:cNvSpPr txBox="1"/>
          <p:nvPr/>
        </p:nvSpPr>
        <p:spPr>
          <a:xfrm>
            <a:off x="3004095" y="3573434"/>
            <a:ext cx="6183809" cy="369332"/>
          </a:xfrm>
          <a:prstGeom prst="rect">
            <a:avLst/>
          </a:prstGeom>
          <a:noFill/>
        </p:spPr>
        <p:txBody>
          <a:bodyPr wrap="none" rtlCol="0">
            <a:spAutoFit/>
          </a:bodyPr>
          <a:lstStyle/>
          <a:p>
            <a:r>
              <a:rPr lang="en-US" dirty="0">
                <a:solidFill>
                  <a:schemeClr val="bg1"/>
                </a:solidFill>
              </a:rPr>
              <a:t>Alternative Hypothesis #1: Alpha diversity increases with age.</a:t>
            </a:r>
          </a:p>
        </p:txBody>
      </p:sp>
      <p:sp>
        <p:nvSpPr>
          <p:cNvPr id="8" name="Rounded Rectangle 7">
            <a:extLst>
              <a:ext uri="{FF2B5EF4-FFF2-40B4-BE49-F238E27FC236}">
                <a16:creationId xmlns:a16="http://schemas.microsoft.com/office/drawing/2014/main" id="{07A61BDA-190D-AD03-B4BC-C66348B82F5F}"/>
              </a:ext>
            </a:extLst>
          </p:cNvPr>
          <p:cNvSpPr/>
          <p:nvPr/>
        </p:nvSpPr>
        <p:spPr>
          <a:xfrm>
            <a:off x="1500249" y="4357367"/>
            <a:ext cx="9191502" cy="728723"/>
          </a:xfrm>
          <a:prstGeom prst="roundRect">
            <a:avLst/>
          </a:prstGeom>
          <a:solidFill>
            <a:srgbClr val="0BA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04B2C0-1C01-1B5F-53FA-603945918CC2}"/>
              </a:ext>
            </a:extLst>
          </p:cNvPr>
          <p:cNvSpPr txBox="1"/>
          <p:nvPr/>
        </p:nvSpPr>
        <p:spPr>
          <a:xfrm>
            <a:off x="1778564" y="4537062"/>
            <a:ext cx="8531951" cy="369332"/>
          </a:xfrm>
          <a:prstGeom prst="rect">
            <a:avLst/>
          </a:prstGeom>
          <a:noFill/>
        </p:spPr>
        <p:txBody>
          <a:bodyPr wrap="none" rtlCol="0">
            <a:spAutoFit/>
          </a:bodyPr>
          <a:lstStyle/>
          <a:p>
            <a:r>
              <a:rPr lang="en-US" dirty="0">
                <a:solidFill>
                  <a:schemeClr val="bg1"/>
                </a:solidFill>
              </a:rPr>
              <a:t>Alternative Hypothesis #2: Microbial composition will become more similar with age.</a:t>
            </a:r>
          </a:p>
        </p:txBody>
      </p:sp>
      <p:sp>
        <p:nvSpPr>
          <p:cNvPr id="10" name="Rounded Rectangle 9">
            <a:extLst>
              <a:ext uri="{FF2B5EF4-FFF2-40B4-BE49-F238E27FC236}">
                <a16:creationId xmlns:a16="http://schemas.microsoft.com/office/drawing/2014/main" id="{611492CC-92AD-6C36-A5A3-E227674A5135}"/>
              </a:ext>
            </a:extLst>
          </p:cNvPr>
          <p:cNvSpPr/>
          <p:nvPr/>
        </p:nvSpPr>
        <p:spPr>
          <a:xfrm>
            <a:off x="1500249" y="5320995"/>
            <a:ext cx="9191502" cy="728723"/>
          </a:xfrm>
          <a:prstGeom prst="roundRect">
            <a:avLst/>
          </a:prstGeom>
          <a:solidFill>
            <a:srgbClr val="08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83DD10-5853-A429-6CD3-C1346FFC3EBC}"/>
              </a:ext>
            </a:extLst>
          </p:cNvPr>
          <p:cNvSpPr txBox="1"/>
          <p:nvPr/>
        </p:nvSpPr>
        <p:spPr>
          <a:xfrm>
            <a:off x="1684756" y="5500690"/>
            <a:ext cx="8625759" cy="369332"/>
          </a:xfrm>
          <a:prstGeom prst="rect">
            <a:avLst/>
          </a:prstGeom>
          <a:noFill/>
        </p:spPr>
        <p:txBody>
          <a:bodyPr wrap="none" rtlCol="0">
            <a:spAutoFit/>
          </a:bodyPr>
          <a:lstStyle/>
          <a:p>
            <a:r>
              <a:rPr lang="en-US" dirty="0">
                <a:solidFill>
                  <a:schemeClr val="bg1"/>
                </a:solidFill>
              </a:rPr>
              <a:t>Alternative Hypothesis #3: Rare members are unique to juveniles compared to adults.</a:t>
            </a:r>
          </a:p>
        </p:txBody>
      </p:sp>
      <p:cxnSp>
        <p:nvCxnSpPr>
          <p:cNvPr id="15" name="Straight Connector 14">
            <a:extLst>
              <a:ext uri="{FF2B5EF4-FFF2-40B4-BE49-F238E27FC236}">
                <a16:creationId xmlns:a16="http://schemas.microsoft.com/office/drawing/2014/main" id="{3909EDF2-F328-17C9-CC9A-99AF2588DC66}"/>
              </a:ext>
            </a:extLst>
          </p:cNvPr>
          <p:cNvCxnSpPr/>
          <p:nvPr/>
        </p:nvCxnSpPr>
        <p:spPr>
          <a:xfrm>
            <a:off x="734291" y="3776353"/>
            <a:ext cx="10856026"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7731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43AE77-4CFD-9509-91D7-69D1DD5AA84E}"/>
              </a:ext>
            </a:extLst>
          </p:cNvPr>
          <p:cNvPicPr>
            <a:picLocks noChangeAspect="1"/>
          </p:cNvPicPr>
          <p:nvPr/>
        </p:nvPicPr>
        <p:blipFill>
          <a:blip r:embed="rId3"/>
          <a:stretch>
            <a:fillRect/>
          </a:stretch>
        </p:blipFill>
        <p:spPr>
          <a:xfrm>
            <a:off x="2209800" y="883921"/>
            <a:ext cx="7772400" cy="5699760"/>
          </a:xfrm>
          <a:prstGeom prst="rect">
            <a:avLst/>
          </a:prstGeom>
        </p:spPr>
      </p:pic>
      <p:sp>
        <p:nvSpPr>
          <p:cNvPr id="4" name="Title 1">
            <a:extLst>
              <a:ext uri="{FF2B5EF4-FFF2-40B4-BE49-F238E27FC236}">
                <a16:creationId xmlns:a16="http://schemas.microsoft.com/office/drawing/2014/main" id="{E7ABDE80-FB19-962E-D23D-5A042D6EAE71}"/>
              </a:ext>
            </a:extLst>
          </p:cNvPr>
          <p:cNvSpPr txBox="1">
            <a:spLocks/>
          </p:cNvSpPr>
          <p:nvPr/>
        </p:nvSpPr>
        <p:spPr>
          <a:xfrm>
            <a:off x="370840" y="60194"/>
            <a:ext cx="10515600" cy="82372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Age range and sample site are major drivers of community composition based on presence/absence </a:t>
            </a:r>
          </a:p>
        </p:txBody>
      </p:sp>
    </p:spTree>
    <p:extLst>
      <p:ext uri="{BB962C8B-B14F-4D97-AF65-F5344CB8AC3E}">
        <p14:creationId xmlns:p14="http://schemas.microsoft.com/office/powerpoint/2010/main" val="128828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6E70C5-09A5-B85C-8143-59AFEEACD029}"/>
              </a:ext>
            </a:extLst>
          </p:cNvPr>
          <p:cNvPicPr>
            <a:picLocks noChangeAspect="1"/>
          </p:cNvPicPr>
          <p:nvPr/>
        </p:nvPicPr>
        <p:blipFill>
          <a:blip r:embed="rId3"/>
          <a:stretch>
            <a:fillRect/>
          </a:stretch>
        </p:blipFill>
        <p:spPr>
          <a:xfrm>
            <a:off x="1041961" y="1260104"/>
            <a:ext cx="10108077" cy="5384809"/>
          </a:xfrm>
          <a:prstGeom prst="rect">
            <a:avLst/>
          </a:prstGeom>
        </p:spPr>
      </p:pic>
      <p:sp>
        <p:nvSpPr>
          <p:cNvPr id="4" name="Title 1">
            <a:extLst>
              <a:ext uri="{FF2B5EF4-FFF2-40B4-BE49-F238E27FC236}">
                <a16:creationId xmlns:a16="http://schemas.microsoft.com/office/drawing/2014/main" id="{20F34EC6-491D-757B-F6D3-3E1BA4093D70}"/>
              </a:ext>
            </a:extLst>
          </p:cNvPr>
          <p:cNvSpPr txBox="1">
            <a:spLocks/>
          </p:cNvSpPr>
          <p:nvPr/>
        </p:nvSpPr>
        <p:spPr>
          <a:xfrm>
            <a:off x="370840" y="60194"/>
            <a:ext cx="10515600" cy="82372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t>Bacteroidota</a:t>
            </a:r>
            <a:r>
              <a:rPr lang="en-US" sz="2800" dirty="0"/>
              <a:t> and </a:t>
            </a:r>
            <a:r>
              <a:rPr lang="en-US" sz="2800" dirty="0" err="1"/>
              <a:t>Pseudomonadota</a:t>
            </a:r>
            <a:r>
              <a:rPr lang="en-US" sz="2800" dirty="0"/>
              <a:t> have the highest relative abundance in almost all samples </a:t>
            </a:r>
          </a:p>
        </p:txBody>
      </p:sp>
    </p:spTree>
    <p:extLst>
      <p:ext uri="{BB962C8B-B14F-4D97-AF65-F5344CB8AC3E}">
        <p14:creationId xmlns:p14="http://schemas.microsoft.com/office/powerpoint/2010/main" val="325401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68B25-740C-1E70-6134-CF7A8E3544EC}"/>
              </a:ext>
            </a:extLst>
          </p:cNvPr>
          <p:cNvPicPr>
            <a:picLocks noChangeAspect="1"/>
          </p:cNvPicPr>
          <p:nvPr/>
        </p:nvPicPr>
        <p:blipFill>
          <a:blip r:embed="rId3"/>
          <a:stretch>
            <a:fillRect/>
          </a:stretch>
        </p:blipFill>
        <p:spPr>
          <a:xfrm>
            <a:off x="2259528" y="1510764"/>
            <a:ext cx="7672943" cy="3836472"/>
          </a:xfrm>
          <a:prstGeom prst="rect">
            <a:avLst/>
          </a:prstGeom>
        </p:spPr>
      </p:pic>
      <p:sp>
        <p:nvSpPr>
          <p:cNvPr id="2" name="Title 1">
            <a:extLst>
              <a:ext uri="{FF2B5EF4-FFF2-40B4-BE49-F238E27FC236}">
                <a16:creationId xmlns:a16="http://schemas.microsoft.com/office/drawing/2014/main" id="{D1AFDEE2-2634-6EFF-8CE1-E67D1C5E4F97}"/>
              </a:ext>
            </a:extLst>
          </p:cNvPr>
          <p:cNvSpPr txBox="1">
            <a:spLocks/>
          </p:cNvSpPr>
          <p:nvPr/>
        </p:nvSpPr>
        <p:spPr>
          <a:xfrm>
            <a:off x="370840" y="60194"/>
            <a:ext cx="10515600" cy="823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Phylum </a:t>
            </a:r>
            <a:r>
              <a:rPr lang="en-US" sz="2800" dirty="0" err="1"/>
              <a:t>Verrucomicrobiota</a:t>
            </a:r>
            <a:r>
              <a:rPr lang="en-US" sz="2800" dirty="0"/>
              <a:t> appears more often in juvenile (cloaca)</a:t>
            </a:r>
          </a:p>
        </p:txBody>
      </p:sp>
    </p:spTree>
    <p:extLst>
      <p:ext uri="{BB962C8B-B14F-4D97-AF65-F5344CB8AC3E}">
        <p14:creationId xmlns:p14="http://schemas.microsoft.com/office/powerpoint/2010/main" val="39848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E044-2FF5-D624-8351-FA63D7ED6B51}"/>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Threatened Species</a:t>
            </a:r>
          </a:p>
        </p:txBody>
      </p:sp>
      <p:pic>
        <p:nvPicPr>
          <p:cNvPr id="3" name="Picture 2">
            <a:extLst>
              <a:ext uri="{FF2B5EF4-FFF2-40B4-BE49-F238E27FC236}">
                <a16:creationId xmlns:a16="http://schemas.microsoft.com/office/drawing/2014/main" id="{17D76791-7051-5CD0-A944-73F6A3298B3D}"/>
              </a:ext>
            </a:extLst>
          </p:cNvPr>
          <p:cNvPicPr>
            <a:picLocks noChangeAspect="1"/>
          </p:cNvPicPr>
          <p:nvPr/>
        </p:nvPicPr>
        <p:blipFill>
          <a:blip r:embed="rId3"/>
          <a:stretch>
            <a:fillRect/>
          </a:stretch>
        </p:blipFill>
        <p:spPr>
          <a:xfrm>
            <a:off x="1742440" y="1225491"/>
            <a:ext cx="7772400" cy="2070218"/>
          </a:xfrm>
          <a:prstGeom prst="rect">
            <a:avLst/>
          </a:prstGeom>
        </p:spPr>
      </p:pic>
      <p:pic>
        <p:nvPicPr>
          <p:cNvPr id="4" name="Picture 3">
            <a:extLst>
              <a:ext uri="{FF2B5EF4-FFF2-40B4-BE49-F238E27FC236}">
                <a16:creationId xmlns:a16="http://schemas.microsoft.com/office/drawing/2014/main" id="{B19DE444-50AC-A841-2962-828C4AD7F74D}"/>
              </a:ext>
            </a:extLst>
          </p:cNvPr>
          <p:cNvPicPr>
            <a:picLocks noChangeAspect="1"/>
          </p:cNvPicPr>
          <p:nvPr/>
        </p:nvPicPr>
        <p:blipFill>
          <a:blip r:embed="rId4"/>
          <a:stretch>
            <a:fillRect/>
          </a:stretch>
        </p:blipFill>
        <p:spPr>
          <a:xfrm>
            <a:off x="1742440" y="3429000"/>
            <a:ext cx="7772400" cy="1762926"/>
          </a:xfrm>
          <a:prstGeom prst="rect">
            <a:avLst/>
          </a:prstGeom>
        </p:spPr>
      </p:pic>
      <p:sp>
        <p:nvSpPr>
          <p:cNvPr id="5" name="TextBox 4">
            <a:extLst>
              <a:ext uri="{FF2B5EF4-FFF2-40B4-BE49-F238E27FC236}">
                <a16:creationId xmlns:a16="http://schemas.microsoft.com/office/drawing/2014/main" id="{0A9FC405-53E0-D164-0B2B-D848D901CC3F}"/>
              </a:ext>
            </a:extLst>
          </p:cNvPr>
          <p:cNvSpPr txBox="1"/>
          <p:nvPr/>
        </p:nvSpPr>
        <p:spPr>
          <a:xfrm>
            <a:off x="9025246" y="6258296"/>
            <a:ext cx="2872005" cy="276999"/>
          </a:xfrm>
          <a:prstGeom prst="rect">
            <a:avLst/>
          </a:prstGeom>
          <a:noFill/>
        </p:spPr>
        <p:txBody>
          <a:bodyPr wrap="none" rtlCol="0">
            <a:spAutoFit/>
          </a:bodyPr>
          <a:lstStyle/>
          <a:p>
            <a:r>
              <a:rPr lang="en-US" sz="1200" dirty="0" err="1"/>
              <a:t>iucnredlist.org</a:t>
            </a:r>
            <a:r>
              <a:rPr lang="en-US" sz="1200" dirty="0"/>
              <a:t>/species/3897/119333622</a:t>
            </a:r>
          </a:p>
        </p:txBody>
      </p:sp>
      <p:sp>
        <p:nvSpPr>
          <p:cNvPr id="6" name="TextBox 5">
            <a:extLst>
              <a:ext uri="{FF2B5EF4-FFF2-40B4-BE49-F238E27FC236}">
                <a16:creationId xmlns:a16="http://schemas.microsoft.com/office/drawing/2014/main" id="{44C3FBCE-E803-E12E-95AF-A59BCC1B0944}"/>
              </a:ext>
            </a:extLst>
          </p:cNvPr>
          <p:cNvSpPr txBox="1"/>
          <p:nvPr/>
        </p:nvSpPr>
        <p:spPr>
          <a:xfrm>
            <a:off x="9025246" y="6535295"/>
            <a:ext cx="1597617" cy="276999"/>
          </a:xfrm>
          <a:prstGeom prst="rect">
            <a:avLst/>
          </a:prstGeom>
          <a:noFill/>
        </p:spPr>
        <p:txBody>
          <a:bodyPr wrap="none" rtlCol="0">
            <a:spAutoFit/>
          </a:bodyPr>
          <a:lstStyle/>
          <a:p>
            <a:r>
              <a:rPr lang="en-US" sz="1200" dirty="0"/>
              <a:t>Esha Patel et al. 2022</a:t>
            </a:r>
          </a:p>
        </p:txBody>
      </p:sp>
    </p:spTree>
    <p:extLst>
      <p:ext uri="{BB962C8B-B14F-4D97-AF65-F5344CB8AC3E}">
        <p14:creationId xmlns:p14="http://schemas.microsoft.com/office/powerpoint/2010/main" val="2895014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844AC-8280-5CCB-4E02-5040BDC079D0}"/>
              </a:ext>
            </a:extLst>
          </p:cNvPr>
          <p:cNvPicPr>
            <a:picLocks noChangeAspect="1"/>
          </p:cNvPicPr>
          <p:nvPr/>
        </p:nvPicPr>
        <p:blipFill>
          <a:blip r:embed="rId3"/>
          <a:stretch>
            <a:fillRect/>
          </a:stretch>
        </p:blipFill>
        <p:spPr>
          <a:xfrm>
            <a:off x="5249739" y="1187532"/>
            <a:ext cx="6571421" cy="4793958"/>
          </a:xfrm>
          <a:prstGeom prst="rect">
            <a:avLst/>
          </a:prstGeom>
        </p:spPr>
      </p:pic>
      <p:sp>
        <p:nvSpPr>
          <p:cNvPr id="5" name="Title 1">
            <a:extLst>
              <a:ext uri="{FF2B5EF4-FFF2-40B4-BE49-F238E27FC236}">
                <a16:creationId xmlns:a16="http://schemas.microsoft.com/office/drawing/2014/main" id="{570C38F6-D503-9C73-10C3-CB04F8ECF9C9}"/>
              </a:ext>
            </a:extLst>
          </p:cNvPr>
          <p:cNvSpPr txBox="1">
            <a:spLocks/>
          </p:cNvSpPr>
          <p:nvPr/>
        </p:nvSpPr>
        <p:spPr>
          <a:xfrm>
            <a:off x="370840" y="60194"/>
            <a:ext cx="10515600" cy="82372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Phylum </a:t>
            </a:r>
            <a:r>
              <a:rPr lang="en-US" sz="2800" dirty="0" err="1"/>
              <a:t>Bacteroidota</a:t>
            </a:r>
            <a:r>
              <a:rPr lang="en-US" sz="2800" dirty="0"/>
              <a:t> not differentially abundant between ages but </a:t>
            </a:r>
            <a:r>
              <a:rPr lang="en-US" sz="2800" dirty="0" err="1"/>
              <a:t>Tenacibaculum</a:t>
            </a:r>
            <a:r>
              <a:rPr lang="en-US" sz="2800" dirty="0"/>
              <a:t> may have higher abundance in juvenile cloaca</a:t>
            </a:r>
          </a:p>
        </p:txBody>
      </p:sp>
      <p:pic>
        <p:nvPicPr>
          <p:cNvPr id="6" name="Picture 5">
            <a:extLst>
              <a:ext uri="{FF2B5EF4-FFF2-40B4-BE49-F238E27FC236}">
                <a16:creationId xmlns:a16="http://schemas.microsoft.com/office/drawing/2014/main" id="{5EA724D7-77C1-934A-8DBB-908D2C978D36}"/>
              </a:ext>
            </a:extLst>
          </p:cNvPr>
          <p:cNvPicPr>
            <a:picLocks noChangeAspect="1"/>
          </p:cNvPicPr>
          <p:nvPr/>
        </p:nvPicPr>
        <p:blipFill>
          <a:blip r:embed="rId4"/>
          <a:stretch>
            <a:fillRect/>
          </a:stretch>
        </p:blipFill>
        <p:spPr>
          <a:xfrm>
            <a:off x="370840" y="2006930"/>
            <a:ext cx="4717606" cy="2519160"/>
          </a:xfrm>
          <a:prstGeom prst="rect">
            <a:avLst/>
          </a:prstGeom>
        </p:spPr>
      </p:pic>
    </p:spTree>
    <p:extLst>
      <p:ext uri="{BB962C8B-B14F-4D97-AF65-F5344CB8AC3E}">
        <p14:creationId xmlns:p14="http://schemas.microsoft.com/office/powerpoint/2010/main" val="1790178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F5BA32-F3D7-811F-6C33-F2D97613C2B5}"/>
              </a:ext>
            </a:extLst>
          </p:cNvPr>
          <p:cNvSpPr/>
          <p:nvPr/>
        </p:nvSpPr>
        <p:spPr>
          <a:xfrm>
            <a:off x="734291" y="1019110"/>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5A4-F355-72E1-13AA-61279C09D61B}"/>
              </a:ext>
            </a:extLst>
          </p:cNvPr>
          <p:cNvSpPr txBox="1">
            <a:spLocks/>
          </p:cNvSpPr>
          <p:nvPr/>
        </p:nvSpPr>
        <p:spPr>
          <a:xfrm>
            <a:off x="838200" y="1349456"/>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4" name="Rounded Rectangle 3">
            <a:extLst>
              <a:ext uri="{FF2B5EF4-FFF2-40B4-BE49-F238E27FC236}">
                <a16:creationId xmlns:a16="http://schemas.microsoft.com/office/drawing/2014/main" id="{2AA6A700-0C75-A55D-DB24-F751F88E79BC}"/>
              </a:ext>
            </a:extLst>
          </p:cNvPr>
          <p:cNvSpPr/>
          <p:nvPr/>
        </p:nvSpPr>
        <p:spPr>
          <a:xfrm>
            <a:off x="1448789" y="2430111"/>
            <a:ext cx="9191502" cy="728723"/>
          </a:xfrm>
          <a:prstGeom prst="roundRect">
            <a:avLst/>
          </a:prstGeom>
          <a:solidFill>
            <a:srgbClr val="0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2708B1-A0E6-D419-255D-4A0091EF3BCF}"/>
              </a:ext>
            </a:extLst>
          </p:cNvPr>
          <p:cNvSpPr txBox="1"/>
          <p:nvPr/>
        </p:nvSpPr>
        <p:spPr>
          <a:xfrm>
            <a:off x="2802577" y="2601106"/>
            <a:ext cx="6262099" cy="369332"/>
          </a:xfrm>
          <a:prstGeom prst="rect">
            <a:avLst/>
          </a:prstGeom>
          <a:noFill/>
        </p:spPr>
        <p:txBody>
          <a:bodyPr wrap="none" rtlCol="0">
            <a:spAutoFit/>
          </a:bodyPr>
          <a:lstStyle/>
          <a:p>
            <a:r>
              <a:rPr lang="en-US" dirty="0">
                <a:solidFill>
                  <a:schemeClr val="bg1"/>
                </a:solidFill>
              </a:rPr>
              <a:t>Null Hypothesis: Alpha and beta diversity do not vary with age.</a:t>
            </a:r>
          </a:p>
        </p:txBody>
      </p:sp>
      <p:sp>
        <p:nvSpPr>
          <p:cNvPr id="6" name="Rounded Rectangle 5">
            <a:extLst>
              <a:ext uri="{FF2B5EF4-FFF2-40B4-BE49-F238E27FC236}">
                <a16:creationId xmlns:a16="http://schemas.microsoft.com/office/drawing/2014/main" id="{F5A646D7-09A6-4DD9-DE71-A815F7AB4F4C}"/>
              </a:ext>
            </a:extLst>
          </p:cNvPr>
          <p:cNvSpPr/>
          <p:nvPr/>
        </p:nvSpPr>
        <p:spPr>
          <a:xfrm>
            <a:off x="1500249" y="3393739"/>
            <a:ext cx="9191502" cy="728723"/>
          </a:xfrm>
          <a:prstGeom prst="roundRect">
            <a:avLst/>
          </a:prstGeom>
          <a:solidFill>
            <a:srgbClr val="0D96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9B8725-36AC-ECC3-F7DD-4B34215FAAE5}"/>
              </a:ext>
            </a:extLst>
          </p:cNvPr>
          <p:cNvSpPr txBox="1"/>
          <p:nvPr/>
        </p:nvSpPr>
        <p:spPr>
          <a:xfrm>
            <a:off x="3004095" y="3573434"/>
            <a:ext cx="6183809" cy="369332"/>
          </a:xfrm>
          <a:prstGeom prst="rect">
            <a:avLst/>
          </a:prstGeom>
          <a:noFill/>
        </p:spPr>
        <p:txBody>
          <a:bodyPr wrap="none" rtlCol="0">
            <a:spAutoFit/>
          </a:bodyPr>
          <a:lstStyle/>
          <a:p>
            <a:r>
              <a:rPr lang="en-US" dirty="0">
                <a:solidFill>
                  <a:schemeClr val="bg1"/>
                </a:solidFill>
              </a:rPr>
              <a:t>Alternative Hypothesis #1: Alpha diversity increases with age.</a:t>
            </a:r>
          </a:p>
        </p:txBody>
      </p:sp>
      <p:sp>
        <p:nvSpPr>
          <p:cNvPr id="8" name="Rounded Rectangle 7">
            <a:extLst>
              <a:ext uri="{FF2B5EF4-FFF2-40B4-BE49-F238E27FC236}">
                <a16:creationId xmlns:a16="http://schemas.microsoft.com/office/drawing/2014/main" id="{07A61BDA-190D-AD03-B4BC-C66348B82F5F}"/>
              </a:ext>
            </a:extLst>
          </p:cNvPr>
          <p:cNvSpPr/>
          <p:nvPr/>
        </p:nvSpPr>
        <p:spPr>
          <a:xfrm>
            <a:off x="1500249" y="4357367"/>
            <a:ext cx="9191502" cy="728723"/>
          </a:xfrm>
          <a:prstGeom prst="roundRect">
            <a:avLst/>
          </a:prstGeom>
          <a:solidFill>
            <a:srgbClr val="0BA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04B2C0-1C01-1B5F-53FA-603945918CC2}"/>
              </a:ext>
            </a:extLst>
          </p:cNvPr>
          <p:cNvSpPr txBox="1"/>
          <p:nvPr/>
        </p:nvSpPr>
        <p:spPr>
          <a:xfrm>
            <a:off x="1778564" y="4537062"/>
            <a:ext cx="8531951" cy="369332"/>
          </a:xfrm>
          <a:prstGeom prst="rect">
            <a:avLst/>
          </a:prstGeom>
          <a:noFill/>
        </p:spPr>
        <p:txBody>
          <a:bodyPr wrap="none" rtlCol="0">
            <a:spAutoFit/>
          </a:bodyPr>
          <a:lstStyle/>
          <a:p>
            <a:r>
              <a:rPr lang="en-US" dirty="0">
                <a:solidFill>
                  <a:schemeClr val="bg1"/>
                </a:solidFill>
              </a:rPr>
              <a:t>Alternative Hypothesis #2: Microbial composition will become more similar with age.</a:t>
            </a:r>
          </a:p>
        </p:txBody>
      </p:sp>
      <p:sp>
        <p:nvSpPr>
          <p:cNvPr id="10" name="Rounded Rectangle 9">
            <a:extLst>
              <a:ext uri="{FF2B5EF4-FFF2-40B4-BE49-F238E27FC236}">
                <a16:creationId xmlns:a16="http://schemas.microsoft.com/office/drawing/2014/main" id="{611492CC-92AD-6C36-A5A3-E227674A5135}"/>
              </a:ext>
            </a:extLst>
          </p:cNvPr>
          <p:cNvSpPr/>
          <p:nvPr/>
        </p:nvSpPr>
        <p:spPr>
          <a:xfrm>
            <a:off x="1500249" y="5320995"/>
            <a:ext cx="9191502" cy="728723"/>
          </a:xfrm>
          <a:prstGeom prst="roundRect">
            <a:avLst/>
          </a:prstGeom>
          <a:solidFill>
            <a:srgbClr val="08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83DD10-5853-A429-6CD3-C1346FFC3EBC}"/>
              </a:ext>
            </a:extLst>
          </p:cNvPr>
          <p:cNvSpPr txBox="1"/>
          <p:nvPr/>
        </p:nvSpPr>
        <p:spPr>
          <a:xfrm>
            <a:off x="1684756" y="5500690"/>
            <a:ext cx="8625759" cy="369332"/>
          </a:xfrm>
          <a:prstGeom prst="rect">
            <a:avLst/>
          </a:prstGeom>
          <a:noFill/>
        </p:spPr>
        <p:txBody>
          <a:bodyPr wrap="none" rtlCol="0">
            <a:spAutoFit/>
          </a:bodyPr>
          <a:lstStyle/>
          <a:p>
            <a:r>
              <a:rPr lang="en-US" dirty="0">
                <a:solidFill>
                  <a:schemeClr val="bg1"/>
                </a:solidFill>
              </a:rPr>
              <a:t>Alternative Hypothesis #3: Rare members are unique to juveniles compared to adults.</a:t>
            </a:r>
          </a:p>
        </p:txBody>
      </p:sp>
      <p:cxnSp>
        <p:nvCxnSpPr>
          <p:cNvPr id="15" name="Straight Connector 14">
            <a:extLst>
              <a:ext uri="{FF2B5EF4-FFF2-40B4-BE49-F238E27FC236}">
                <a16:creationId xmlns:a16="http://schemas.microsoft.com/office/drawing/2014/main" id="{3909EDF2-F328-17C9-CC9A-99AF2588DC66}"/>
              </a:ext>
            </a:extLst>
          </p:cNvPr>
          <p:cNvCxnSpPr/>
          <p:nvPr/>
        </p:nvCxnSpPr>
        <p:spPr>
          <a:xfrm>
            <a:off x="734291" y="3776353"/>
            <a:ext cx="1085602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6F153890-FFD5-820B-1588-988F4A833298}"/>
              </a:ext>
            </a:extLst>
          </p:cNvPr>
          <p:cNvCxnSpPr/>
          <p:nvPr/>
        </p:nvCxnSpPr>
        <p:spPr>
          <a:xfrm>
            <a:off x="667987" y="4748150"/>
            <a:ext cx="10856026" cy="0"/>
          </a:xfrm>
          <a:prstGeom prst="line">
            <a:avLst/>
          </a:prstGeom>
          <a:ln w="38100"/>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0C645729-73D0-FB73-90F8-44CFD81B05E5}"/>
              </a:ext>
            </a:extLst>
          </p:cNvPr>
          <p:cNvSpPr txBox="1"/>
          <p:nvPr/>
        </p:nvSpPr>
        <p:spPr>
          <a:xfrm>
            <a:off x="10782795" y="5366004"/>
            <a:ext cx="441146" cy="707886"/>
          </a:xfrm>
          <a:prstGeom prst="rect">
            <a:avLst/>
          </a:prstGeom>
          <a:noFill/>
        </p:spPr>
        <p:txBody>
          <a:bodyPr wrap="none" rtlCol="0">
            <a:spAutoFit/>
          </a:bodyPr>
          <a:lstStyle/>
          <a:p>
            <a:r>
              <a:rPr lang="en-US" sz="4000" dirty="0"/>
              <a:t>?</a:t>
            </a:r>
          </a:p>
        </p:txBody>
      </p:sp>
    </p:spTree>
    <p:extLst>
      <p:ext uri="{BB962C8B-B14F-4D97-AF65-F5344CB8AC3E}">
        <p14:creationId xmlns:p14="http://schemas.microsoft.com/office/powerpoint/2010/main" val="303341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9887AF1-D02C-D96B-D33F-879288566A14}"/>
              </a:ext>
            </a:extLst>
          </p:cNvPr>
          <p:cNvSpPr/>
          <p:nvPr/>
        </p:nvSpPr>
        <p:spPr>
          <a:xfrm>
            <a:off x="627413" y="472846"/>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BB14CCD-2EC7-C3F4-B0C2-16E5292FD3C1}"/>
              </a:ext>
            </a:extLst>
          </p:cNvPr>
          <p:cNvSpPr txBox="1">
            <a:spLocks/>
          </p:cNvSpPr>
          <p:nvPr/>
        </p:nvSpPr>
        <p:spPr>
          <a:xfrm>
            <a:off x="731322" y="803192"/>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5" name="TextBox 4">
            <a:extLst>
              <a:ext uri="{FF2B5EF4-FFF2-40B4-BE49-F238E27FC236}">
                <a16:creationId xmlns:a16="http://schemas.microsoft.com/office/drawing/2014/main" id="{37A3A28D-85E1-9EBD-8FA0-353C5900EF91}"/>
              </a:ext>
            </a:extLst>
          </p:cNvPr>
          <p:cNvSpPr txBox="1"/>
          <p:nvPr/>
        </p:nvSpPr>
        <p:spPr>
          <a:xfrm>
            <a:off x="1235034" y="2042556"/>
            <a:ext cx="9559636" cy="350865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2400" dirty="0"/>
              <a:t>Alpha diversity (richness, Shannon, and Simpson) does not change with age.</a:t>
            </a:r>
          </a:p>
          <a:p>
            <a:pPr marL="285750" indent="-285750">
              <a:spcBef>
                <a:spcPts val="600"/>
              </a:spcBef>
              <a:spcAft>
                <a:spcPts val="600"/>
              </a:spcAft>
              <a:buFont typeface="Arial" panose="020B0604020202020204" pitchFamily="34" charset="0"/>
              <a:buChar char="•"/>
            </a:pPr>
            <a:r>
              <a:rPr lang="en-US" sz="2400" dirty="0"/>
              <a:t>Age range and sample site are major drivers of community composition based on presence/absence.</a:t>
            </a:r>
          </a:p>
          <a:p>
            <a:pPr marL="285750" indent="-285750">
              <a:spcBef>
                <a:spcPts val="600"/>
              </a:spcBef>
              <a:spcAft>
                <a:spcPts val="600"/>
              </a:spcAft>
              <a:buFont typeface="Arial" panose="020B0604020202020204" pitchFamily="34" charset="0"/>
              <a:buChar char="•"/>
            </a:pPr>
            <a:r>
              <a:rPr lang="en-US" sz="2400" dirty="0"/>
              <a:t>No age range was more compositionally similar.</a:t>
            </a:r>
          </a:p>
          <a:p>
            <a:pPr marL="285750" indent="-285750">
              <a:spcBef>
                <a:spcPts val="600"/>
              </a:spcBef>
              <a:spcAft>
                <a:spcPts val="600"/>
              </a:spcAft>
              <a:buFont typeface="Arial" panose="020B0604020202020204" pitchFamily="34" charset="0"/>
              <a:buChar char="•"/>
            </a:pPr>
            <a:r>
              <a:rPr lang="en-US" sz="2400" dirty="0"/>
              <a:t>Some microorganisms may have higher relative abundance in juvenile cloaca, including phylum </a:t>
            </a:r>
            <a:r>
              <a:rPr lang="en-US" sz="2400" dirty="0" err="1"/>
              <a:t>Verrucomicrobiota</a:t>
            </a:r>
            <a:r>
              <a:rPr lang="en-US" sz="2400" dirty="0"/>
              <a:t> and genus </a:t>
            </a:r>
            <a:r>
              <a:rPr lang="en-US" sz="2400" dirty="0" err="1"/>
              <a:t>Tenacibaculum</a:t>
            </a:r>
            <a:r>
              <a:rPr lang="en-US" sz="2400" dirty="0"/>
              <a:t>.</a:t>
            </a:r>
          </a:p>
        </p:txBody>
      </p:sp>
    </p:spTree>
    <p:extLst>
      <p:ext uri="{BB962C8B-B14F-4D97-AF65-F5344CB8AC3E}">
        <p14:creationId xmlns:p14="http://schemas.microsoft.com/office/powerpoint/2010/main" val="26559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E044-2FF5-D624-8351-FA63D7ED6B51}"/>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Threatened Species</a:t>
            </a:r>
          </a:p>
        </p:txBody>
      </p:sp>
      <p:pic>
        <p:nvPicPr>
          <p:cNvPr id="3" name="Picture 2">
            <a:extLst>
              <a:ext uri="{FF2B5EF4-FFF2-40B4-BE49-F238E27FC236}">
                <a16:creationId xmlns:a16="http://schemas.microsoft.com/office/drawing/2014/main" id="{17D76791-7051-5CD0-A944-73F6A3298B3D}"/>
              </a:ext>
            </a:extLst>
          </p:cNvPr>
          <p:cNvPicPr>
            <a:picLocks noChangeAspect="1"/>
          </p:cNvPicPr>
          <p:nvPr/>
        </p:nvPicPr>
        <p:blipFill>
          <a:blip r:embed="rId3"/>
          <a:stretch>
            <a:fillRect/>
          </a:stretch>
        </p:blipFill>
        <p:spPr>
          <a:xfrm>
            <a:off x="1742440" y="1225491"/>
            <a:ext cx="7772400" cy="2070218"/>
          </a:xfrm>
          <a:prstGeom prst="rect">
            <a:avLst/>
          </a:prstGeom>
        </p:spPr>
      </p:pic>
      <p:sp>
        <p:nvSpPr>
          <p:cNvPr id="6" name="TextBox 5">
            <a:extLst>
              <a:ext uri="{FF2B5EF4-FFF2-40B4-BE49-F238E27FC236}">
                <a16:creationId xmlns:a16="http://schemas.microsoft.com/office/drawing/2014/main" id="{44C3FBCE-E803-E12E-95AF-A59BCC1B0944}"/>
              </a:ext>
            </a:extLst>
          </p:cNvPr>
          <p:cNvSpPr txBox="1"/>
          <p:nvPr/>
        </p:nvSpPr>
        <p:spPr>
          <a:xfrm>
            <a:off x="9025246" y="6535295"/>
            <a:ext cx="1597617" cy="276999"/>
          </a:xfrm>
          <a:prstGeom prst="rect">
            <a:avLst/>
          </a:prstGeom>
          <a:noFill/>
        </p:spPr>
        <p:txBody>
          <a:bodyPr wrap="none" rtlCol="0">
            <a:spAutoFit/>
          </a:bodyPr>
          <a:lstStyle/>
          <a:p>
            <a:r>
              <a:rPr lang="en-US" sz="1200" dirty="0"/>
              <a:t>Esha Patel et al. 2022</a:t>
            </a:r>
          </a:p>
        </p:txBody>
      </p:sp>
      <p:sp>
        <p:nvSpPr>
          <p:cNvPr id="9" name="Rectangle 8">
            <a:extLst>
              <a:ext uri="{FF2B5EF4-FFF2-40B4-BE49-F238E27FC236}">
                <a16:creationId xmlns:a16="http://schemas.microsoft.com/office/drawing/2014/main" id="{A79F1F54-5E1C-5671-5AD0-FBE19DF84DDE}"/>
              </a:ext>
            </a:extLst>
          </p:cNvPr>
          <p:cNvSpPr/>
          <p:nvPr/>
        </p:nvSpPr>
        <p:spPr>
          <a:xfrm>
            <a:off x="4334494" y="2066306"/>
            <a:ext cx="5735781" cy="12294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turtle hatching&#10;&#10;Description automatically generated">
            <a:extLst>
              <a:ext uri="{FF2B5EF4-FFF2-40B4-BE49-F238E27FC236}">
                <a16:creationId xmlns:a16="http://schemas.microsoft.com/office/drawing/2014/main" id="{9F09E31C-A26F-2637-E226-6024DBABAA01}"/>
              </a:ext>
            </a:extLst>
          </p:cNvPr>
          <p:cNvPicPr>
            <a:picLocks noChangeAspect="1"/>
          </p:cNvPicPr>
          <p:nvPr/>
        </p:nvPicPr>
        <p:blipFill>
          <a:blip r:embed="rId4"/>
          <a:stretch>
            <a:fillRect/>
          </a:stretch>
        </p:blipFill>
        <p:spPr>
          <a:xfrm>
            <a:off x="4807371" y="2070217"/>
            <a:ext cx="5120399" cy="4466126"/>
          </a:xfrm>
          <a:prstGeom prst="rect">
            <a:avLst/>
          </a:prstGeom>
        </p:spPr>
      </p:pic>
      <p:sp>
        <p:nvSpPr>
          <p:cNvPr id="5" name="TextBox 4">
            <a:extLst>
              <a:ext uri="{FF2B5EF4-FFF2-40B4-BE49-F238E27FC236}">
                <a16:creationId xmlns:a16="http://schemas.microsoft.com/office/drawing/2014/main" id="{0A9FC405-53E0-D164-0B2B-D848D901CC3F}"/>
              </a:ext>
            </a:extLst>
          </p:cNvPr>
          <p:cNvSpPr txBox="1"/>
          <p:nvPr/>
        </p:nvSpPr>
        <p:spPr>
          <a:xfrm>
            <a:off x="9025246" y="6258296"/>
            <a:ext cx="2872005" cy="276999"/>
          </a:xfrm>
          <a:prstGeom prst="rect">
            <a:avLst/>
          </a:prstGeom>
          <a:noFill/>
        </p:spPr>
        <p:txBody>
          <a:bodyPr wrap="none" rtlCol="0">
            <a:spAutoFit/>
          </a:bodyPr>
          <a:lstStyle/>
          <a:p>
            <a:r>
              <a:rPr lang="en-US" sz="1200" dirty="0" err="1"/>
              <a:t>iucnredlist.org</a:t>
            </a:r>
            <a:r>
              <a:rPr lang="en-US" sz="1200" dirty="0"/>
              <a:t>/species/3897/119333622</a:t>
            </a:r>
          </a:p>
        </p:txBody>
      </p:sp>
    </p:spTree>
    <p:extLst>
      <p:ext uri="{BB962C8B-B14F-4D97-AF65-F5344CB8AC3E}">
        <p14:creationId xmlns:p14="http://schemas.microsoft.com/office/powerpoint/2010/main" val="63298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56C80-279F-8170-7E8D-06C11C3B6C03}"/>
              </a:ext>
            </a:extLst>
          </p:cNvPr>
          <p:cNvPicPr>
            <a:picLocks noChangeAspect="1"/>
          </p:cNvPicPr>
          <p:nvPr/>
        </p:nvPicPr>
        <p:blipFill>
          <a:blip r:embed="rId3"/>
          <a:stretch>
            <a:fillRect/>
          </a:stretch>
        </p:blipFill>
        <p:spPr>
          <a:xfrm>
            <a:off x="1522998" y="1353787"/>
            <a:ext cx="8724154" cy="3350529"/>
          </a:xfrm>
          <a:prstGeom prst="rect">
            <a:avLst/>
          </a:prstGeom>
        </p:spPr>
      </p:pic>
      <p:sp>
        <p:nvSpPr>
          <p:cNvPr id="4" name="Title 1">
            <a:extLst>
              <a:ext uri="{FF2B5EF4-FFF2-40B4-BE49-F238E27FC236}">
                <a16:creationId xmlns:a16="http://schemas.microsoft.com/office/drawing/2014/main" id="{1A6BEC7B-0F67-4EAE-6095-C33F767F8DCD}"/>
              </a:ext>
            </a:extLst>
          </p:cNvPr>
          <p:cNvSpPr>
            <a:spLocks noGrp="1"/>
          </p:cNvSpPr>
          <p:nvPr>
            <p:ph type="title"/>
          </p:nvPr>
        </p:nvSpPr>
        <p:spPr>
          <a:xfrm>
            <a:off x="370840" y="161925"/>
            <a:ext cx="10515600" cy="518795"/>
          </a:xfrm>
        </p:spPr>
        <p:txBody>
          <a:bodyPr>
            <a:normAutofit/>
          </a:bodyPr>
          <a:lstStyle/>
          <a:p>
            <a:r>
              <a:rPr lang="en-US" sz="2800" dirty="0"/>
              <a:t>Loggerhead sea turtles (</a:t>
            </a:r>
            <a:r>
              <a:rPr lang="en-US" sz="2800" i="1" dirty="0"/>
              <a:t>Caretta caretta</a:t>
            </a:r>
            <a:r>
              <a:rPr lang="en-US" sz="2800" dirty="0"/>
              <a:t>) are a Threatened Species</a:t>
            </a:r>
          </a:p>
        </p:txBody>
      </p:sp>
      <p:sp>
        <p:nvSpPr>
          <p:cNvPr id="5" name="TextBox 4">
            <a:extLst>
              <a:ext uri="{FF2B5EF4-FFF2-40B4-BE49-F238E27FC236}">
                <a16:creationId xmlns:a16="http://schemas.microsoft.com/office/drawing/2014/main" id="{54CB3D9E-EF32-4284-9D02-EFE7C338F5C0}"/>
              </a:ext>
            </a:extLst>
          </p:cNvPr>
          <p:cNvSpPr txBox="1"/>
          <p:nvPr/>
        </p:nvSpPr>
        <p:spPr>
          <a:xfrm>
            <a:off x="9025246" y="6258296"/>
            <a:ext cx="2872005" cy="276999"/>
          </a:xfrm>
          <a:prstGeom prst="rect">
            <a:avLst/>
          </a:prstGeom>
          <a:noFill/>
        </p:spPr>
        <p:txBody>
          <a:bodyPr wrap="none" rtlCol="0">
            <a:spAutoFit/>
          </a:bodyPr>
          <a:lstStyle/>
          <a:p>
            <a:r>
              <a:rPr lang="en-US" sz="1200" dirty="0" err="1"/>
              <a:t>iucnredlist.org</a:t>
            </a:r>
            <a:r>
              <a:rPr lang="en-US" sz="1200" dirty="0"/>
              <a:t>/species/3897/119333622</a:t>
            </a:r>
          </a:p>
        </p:txBody>
      </p:sp>
    </p:spTree>
    <p:extLst>
      <p:ext uri="{BB962C8B-B14F-4D97-AF65-F5344CB8AC3E}">
        <p14:creationId xmlns:p14="http://schemas.microsoft.com/office/powerpoint/2010/main" val="90073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C75B-F334-1BFC-E31C-46A0D16CCD30}"/>
              </a:ext>
            </a:extLst>
          </p:cNvPr>
          <p:cNvSpPr txBox="1">
            <a:spLocks/>
          </p:cNvSpPr>
          <p:nvPr/>
        </p:nvSpPr>
        <p:spPr>
          <a:xfrm>
            <a:off x="287712" y="197552"/>
            <a:ext cx="10515600" cy="954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Rehabilitation and conservation efforts of Loggerhead turtles lack microbial community research</a:t>
            </a:r>
          </a:p>
        </p:txBody>
      </p:sp>
      <p:sp>
        <p:nvSpPr>
          <p:cNvPr id="5" name="TextBox 4">
            <a:extLst>
              <a:ext uri="{FF2B5EF4-FFF2-40B4-BE49-F238E27FC236}">
                <a16:creationId xmlns:a16="http://schemas.microsoft.com/office/drawing/2014/main" id="{1D6DF47F-1B0F-9C58-9272-CE4A927035FE}"/>
              </a:ext>
            </a:extLst>
          </p:cNvPr>
          <p:cNvSpPr txBox="1"/>
          <p:nvPr/>
        </p:nvSpPr>
        <p:spPr>
          <a:xfrm>
            <a:off x="277807" y="1508166"/>
            <a:ext cx="3890104" cy="369332"/>
          </a:xfrm>
          <a:prstGeom prst="rect">
            <a:avLst/>
          </a:prstGeom>
          <a:noFill/>
        </p:spPr>
        <p:txBody>
          <a:bodyPr wrap="none" rtlCol="0">
            <a:spAutoFit/>
          </a:bodyPr>
          <a:lstStyle/>
          <a:p>
            <a:r>
              <a:rPr lang="en-US" dirty="0"/>
              <a:t>Safeguard females and nesting areas </a:t>
            </a:r>
          </a:p>
        </p:txBody>
      </p:sp>
      <p:pic>
        <p:nvPicPr>
          <p:cNvPr id="7" name="Picture 6" descr="A group of people holding a baby turtle&#10;&#10;Description automatically generated">
            <a:extLst>
              <a:ext uri="{FF2B5EF4-FFF2-40B4-BE49-F238E27FC236}">
                <a16:creationId xmlns:a16="http://schemas.microsoft.com/office/drawing/2014/main" id="{BA50B512-6DD7-9F49-470F-0942EB6DE029}"/>
              </a:ext>
            </a:extLst>
          </p:cNvPr>
          <p:cNvPicPr>
            <a:picLocks noChangeAspect="1"/>
          </p:cNvPicPr>
          <p:nvPr/>
        </p:nvPicPr>
        <p:blipFill rotWithShape="1">
          <a:blip r:embed="rId3"/>
          <a:srcRect l="31021" t="15860" b="1366"/>
          <a:stretch/>
        </p:blipFill>
        <p:spPr>
          <a:xfrm>
            <a:off x="4885344" y="1926196"/>
            <a:ext cx="3247263" cy="2597810"/>
          </a:xfrm>
          <a:prstGeom prst="rect">
            <a:avLst/>
          </a:prstGeom>
        </p:spPr>
      </p:pic>
      <p:pic>
        <p:nvPicPr>
          <p:cNvPr id="9" name="Picture 8" descr="A turtle nest area with orange tape&#10;&#10;Description automatically generated">
            <a:extLst>
              <a:ext uri="{FF2B5EF4-FFF2-40B4-BE49-F238E27FC236}">
                <a16:creationId xmlns:a16="http://schemas.microsoft.com/office/drawing/2014/main" id="{334AE339-CBEB-2EBB-6996-C118AB51CD30}"/>
              </a:ext>
            </a:extLst>
          </p:cNvPr>
          <p:cNvPicPr>
            <a:picLocks noChangeAspect="1"/>
          </p:cNvPicPr>
          <p:nvPr/>
        </p:nvPicPr>
        <p:blipFill>
          <a:blip r:embed="rId4"/>
          <a:stretch>
            <a:fillRect/>
          </a:stretch>
        </p:blipFill>
        <p:spPr>
          <a:xfrm>
            <a:off x="599228" y="1926196"/>
            <a:ext cx="3247263" cy="2597810"/>
          </a:xfrm>
          <a:prstGeom prst="rect">
            <a:avLst/>
          </a:prstGeom>
        </p:spPr>
      </p:pic>
      <p:sp>
        <p:nvSpPr>
          <p:cNvPr id="10" name="TextBox 9">
            <a:extLst>
              <a:ext uri="{FF2B5EF4-FFF2-40B4-BE49-F238E27FC236}">
                <a16:creationId xmlns:a16="http://schemas.microsoft.com/office/drawing/2014/main" id="{AAA94A2A-7CC8-7514-EBAD-B5EBD01FB659}"/>
              </a:ext>
            </a:extLst>
          </p:cNvPr>
          <p:cNvSpPr txBox="1"/>
          <p:nvPr/>
        </p:nvSpPr>
        <p:spPr>
          <a:xfrm>
            <a:off x="5014719" y="1556864"/>
            <a:ext cx="2819170" cy="369332"/>
          </a:xfrm>
          <a:prstGeom prst="rect">
            <a:avLst/>
          </a:prstGeom>
          <a:noFill/>
        </p:spPr>
        <p:txBody>
          <a:bodyPr wrap="none" rtlCol="0">
            <a:spAutoFit/>
          </a:bodyPr>
          <a:lstStyle/>
          <a:p>
            <a:r>
              <a:rPr lang="en-US" dirty="0"/>
              <a:t>Rehabilitate injured or sick</a:t>
            </a:r>
          </a:p>
        </p:txBody>
      </p:sp>
      <p:sp>
        <p:nvSpPr>
          <p:cNvPr id="11" name="TextBox 10">
            <a:extLst>
              <a:ext uri="{FF2B5EF4-FFF2-40B4-BE49-F238E27FC236}">
                <a16:creationId xmlns:a16="http://schemas.microsoft.com/office/drawing/2014/main" id="{AB97FAC2-7F3B-2FF4-93A5-D2CD0222EF8F}"/>
              </a:ext>
            </a:extLst>
          </p:cNvPr>
          <p:cNvSpPr txBox="1"/>
          <p:nvPr/>
        </p:nvSpPr>
        <p:spPr>
          <a:xfrm>
            <a:off x="9915897" y="6521948"/>
            <a:ext cx="1968872" cy="276999"/>
          </a:xfrm>
          <a:prstGeom prst="rect">
            <a:avLst/>
          </a:prstGeom>
          <a:noFill/>
        </p:spPr>
        <p:txBody>
          <a:bodyPr wrap="none" rtlCol="0">
            <a:spAutoFit/>
          </a:bodyPr>
          <a:lstStyle/>
          <a:p>
            <a:r>
              <a:rPr lang="en-US" sz="1200" dirty="0"/>
              <a:t>Antonio </a:t>
            </a:r>
            <a:r>
              <a:rPr lang="en-US" sz="1200" dirty="0" err="1"/>
              <a:t>Mazaris</a:t>
            </a:r>
            <a:r>
              <a:rPr lang="en-US" sz="1200" dirty="0"/>
              <a:t> et al. 2017</a:t>
            </a:r>
          </a:p>
        </p:txBody>
      </p:sp>
      <p:sp>
        <p:nvSpPr>
          <p:cNvPr id="12" name="TextBox 11">
            <a:extLst>
              <a:ext uri="{FF2B5EF4-FFF2-40B4-BE49-F238E27FC236}">
                <a16:creationId xmlns:a16="http://schemas.microsoft.com/office/drawing/2014/main" id="{D343C60B-5FAF-FCBE-7619-B88B2217625F}"/>
              </a:ext>
            </a:extLst>
          </p:cNvPr>
          <p:cNvSpPr txBox="1"/>
          <p:nvPr/>
        </p:nvSpPr>
        <p:spPr>
          <a:xfrm>
            <a:off x="9025859" y="2905780"/>
            <a:ext cx="2123787" cy="523220"/>
          </a:xfrm>
          <a:prstGeom prst="rect">
            <a:avLst/>
          </a:prstGeom>
          <a:noFill/>
        </p:spPr>
        <p:txBody>
          <a:bodyPr wrap="none" rtlCol="0">
            <a:spAutoFit/>
          </a:bodyPr>
          <a:lstStyle/>
          <a:p>
            <a:r>
              <a:rPr lang="en-US" sz="2800" b="1" dirty="0"/>
              <a:t>Microbiota?</a:t>
            </a:r>
          </a:p>
        </p:txBody>
      </p:sp>
      <p:sp>
        <p:nvSpPr>
          <p:cNvPr id="13" name="Rectangle 12">
            <a:extLst>
              <a:ext uri="{FF2B5EF4-FFF2-40B4-BE49-F238E27FC236}">
                <a16:creationId xmlns:a16="http://schemas.microsoft.com/office/drawing/2014/main" id="{61D2B111-331B-75BA-A45E-29F48CCD2219}"/>
              </a:ext>
            </a:extLst>
          </p:cNvPr>
          <p:cNvSpPr/>
          <p:nvPr/>
        </p:nvSpPr>
        <p:spPr>
          <a:xfrm>
            <a:off x="4488873" y="1425039"/>
            <a:ext cx="7137070" cy="3906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390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C75B-F334-1BFC-E31C-46A0D16CCD30}"/>
              </a:ext>
            </a:extLst>
          </p:cNvPr>
          <p:cNvSpPr txBox="1">
            <a:spLocks/>
          </p:cNvSpPr>
          <p:nvPr/>
        </p:nvSpPr>
        <p:spPr>
          <a:xfrm>
            <a:off x="287712" y="197552"/>
            <a:ext cx="10515600" cy="954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Rehabilitation and conservation efforts of Loggerhead turtles lack microbial community research</a:t>
            </a:r>
          </a:p>
        </p:txBody>
      </p:sp>
      <p:sp>
        <p:nvSpPr>
          <p:cNvPr id="5" name="TextBox 4">
            <a:extLst>
              <a:ext uri="{FF2B5EF4-FFF2-40B4-BE49-F238E27FC236}">
                <a16:creationId xmlns:a16="http://schemas.microsoft.com/office/drawing/2014/main" id="{1D6DF47F-1B0F-9C58-9272-CE4A927035FE}"/>
              </a:ext>
            </a:extLst>
          </p:cNvPr>
          <p:cNvSpPr txBox="1"/>
          <p:nvPr/>
        </p:nvSpPr>
        <p:spPr>
          <a:xfrm>
            <a:off x="277807" y="1508166"/>
            <a:ext cx="3890104" cy="369332"/>
          </a:xfrm>
          <a:prstGeom prst="rect">
            <a:avLst/>
          </a:prstGeom>
          <a:noFill/>
        </p:spPr>
        <p:txBody>
          <a:bodyPr wrap="none" rtlCol="0">
            <a:spAutoFit/>
          </a:bodyPr>
          <a:lstStyle/>
          <a:p>
            <a:r>
              <a:rPr lang="en-US" dirty="0"/>
              <a:t>Safeguard females and nesting areas </a:t>
            </a:r>
          </a:p>
        </p:txBody>
      </p:sp>
      <p:pic>
        <p:nvPicPr>
          <p:cNvPr id="7" name="Picture 6" descr="A group of people holding a baby turtle&#10;&#10;Description automatically generated">
            <a:extLst>
              <a:ext uri="{FF2B5EF4-FFF2-40B4-BE49-F238E27FC236}">
                <a16:creationId xmlns:a16="http://schemas.microsoft.com/office/drawing/2014/main" id="{BA50B512-6DD7-9F49-470F-0942EB6DE029}"/>
              </a:ext>
            </a:extLst>
          </p:cNvPr>
          <p:cNvPicPr>
            <a:picLocks noChangeAspect="1"/>
          </p:cNvPicPr>
          <p:nvPr/>
        </p:nvPicPr>
        <p:blipFill rotWithShape="1">
          <a:blip r:embed="rId3"/>
          <a:srcRect l="31021" t="15860" b="1366"/>
          <a:stretch/>
        </p:blipFill>
        <p:spPr>
          <a:xfrm>
            <a:off x="4885344" y="1926196"/>
            <a:ext cx="3247263" cy="2597810"/>
          </a:xfrm>
          <a:prstGeom prst="rect">
            <a:avLst/>
          </a:prstGeom>
        </p:spPr>
      </p:pic>
      <p:pic>
        <p:nvPicPr>
          <p:cNvPr id="9" name="Picture 8" descr="A turtle nest area with orange tape&#10;&#10;Description automatically generated">
            <a:extLst>
              <a:ext uri="{FF2B5EF4-FFF2-40B4-BE49-F238E27FC236}">
                <a16:creationId xmlns:a16="http://schemas.microsoft.com/office/drawing/2014/main" id="{334AE339-CBEB-2EBB-6996-C118AB51CD30}"/>
              </a:ext>
            </a:extLst>
          </p:cNvPr>
          <p:cNvPicPr>
            <a:picLocks noChangeAspect="1"/>
          </p:cNvPicPr>
          <p:nvPr/>
        </p:nvPicPr>
        <p:blipFill>
          <a:blip r:embed="rId4"/>
          <a:stretch>
            <a:fillRect/>
          </a:stretch>
        </p:blipFill>
        <p:spPr>
          <a:xfrm>
            <a:off x="599228" y="1926196"/>
            <a:ext cx="3247263" cy="2597810"/>
          </a:xfrm>
          <a:prstGeom prst="rect">
            <a:avLst/>
          </a:prstGeom>
        </p:spPr>
      </p:pic>
      <p:sp>
        <p:nvSpPr>
          <p:cNvPr id="10" name="TextBox 9">
            <a:extLst>
              <a:ext uri="{FF2B5EF4-FFF2-40B4-BE49-F238E27FC236}">
                <a16:creationId xmlns:a16="http://schemas.microsoft.com/office/drawing/2014/main" id="{AAA94A2A-7CC8-7514-EBAD-B5EBD01FB659}"/>
              </a:ext>
            </a:extLst>
          </p:cNvPr>
          <p:cNvSpPr txBox="1"/>
          <p:nvPr/>
        </p:nvSpPr>
        <p:spPr>
          <a:xfrm>
            <a:off x="5014719" y="1556864"/>
            <a:ext cx="2819170" cy="369332"/>
          </a:xfrm>
          <a:prstGeom prst="rect">
            <a:avLst/>
          </a:prstGeom>
          <a:noFill/>
        </p:spPr>
        <p:txBody>
          <a:bodyPr wrap="none" rtlCol="0">
            <a:spAutoFit/>
          </a:bodyPr>
          <a:lstStyle/>
          <a:p>
            <a:r>
              <a:rPr lang="en-US" dirty="0"/>
              <a:t>Rehabilitate injured or sick</a:t>
            </a:r>
          </a:p>
        </p:txBody>
      </p:sp>
      <p:sp>
        <p:nvSpPr>
          <p:cNvPr id="11" name="TextBox 10">
            <a:extLst>
              <a:ext uri="{FF2B5EF4-FFF2-40B4-BE49-F238E27FC236}">
                <a16:creationId xmlns:a16="http://schemas.microsoft.com/office/drawing/2014/main" id="{AB97FAC2-7F3B-2FF4-93A5-D2CD0222EF8F}"/>
              </a:ext>
            </a:extLst>
          </p:cNvPr>
          <p:cNvSpPr txBox="1"/>
          <p:nvPr/>
        </p:nvSpPr>
        <p:spPr>
          <a:xfrm>
            <a:off x="9915897" y="6521948"/>
            <a:ext cx="1968872" cy="276999"/>
          </a:xfrm>
          <a:prstGeom prst="rect">
            <a:avLst/>
          </a:prstGeom>
          <a:noFill/>
        </p:spPr>
        <p:txBody>
          <a:bodyPr wrap="none" rtlCol="0">
            <a:spAutoFit/>
          </a:bodyPr>
          <a:lstStyle/>
          <a:p>
            <a:r>
              <a:rPr lang="en-US" sz="1200" dirty="0"/>
              <a:t>Antonio </a:t>
            </a:r>
            <a:r>
              <a:rPr lang="en-US" sz="1200" dirty="0" err="1"/>
              <a:t>Mazaris</a:t>
            </a:r>
            <a:r>
              <a:rPr lang="en-US" sz="1200" dirty="0"/>
              <a:t> et al. 2017</a:t>
            </a:r>
          </a:p>
        </p:txBody>
      </p:sp>
      <p:sp>
        <p:nvSpPr>
          <p:cNvPr id="12" name="TextBox 11">
            <a:extLst>
              <a:ext uri="{FF2B5EF4-FFF2-40B4-BE49-F238E27FC236}">
                <a16:creationId xmlns:a16="http://schemas.microsoft.com/office/drawing/2014/main" id="{D343C60B-5FAF-FCBE-7619-B88B2217625F}"/>
              </a:ext>
            </a:extLst>
          </p:cNvPr>
          <p:cNvSpPr txBox="1"/>
          <p:nvPr/>
        </p:nvSpPr>
        <p:spPr>
          <a:xfrm>
            <a:off x="9025859" y="2905780"/>
            <a:ext cx="2123787" cy="523220"/>
          </a:xfrm>
          <a:prstGeom prst="rect">
            <a:avLst/>
          </a:prstGeom>
          <a:noFill/>
        </p:spPr>
        <p:txBody>
          <a:bodyPr wrap="none" rtlCol="0">
            <a:spAutoFit/>
          </a:bodyPr>
          <a:lstStyle/>
          <a:p>
            <a:r>
              <a:rPr lang="en-US" sz="2800" b="1" dirty="0"/>
              <a:t>Microbiota?</a:t>
            </a:r>
          </a:p>
        </p:txBody>
      </p:sp>
      <p:sp>
        <p:nvSpPr>
          <p:cNvPr id="3" name="Rectangle 2">
            <a:extLst>
              <a:ext uri="{FF2B5EF4-FFF2-40B4-BE49-F238E27FC236}">
                <a16:creationId xmlns:a16="http://schemas.microsoft.com/office/drawing/2014/main" id="{DE5652F5-7F58-1F54-E229-DBED2F0D10E4}"/>
              </a:ext>
            </a:extLst>
          </p:cNvPr>
          <p:cNvSpPr/>
          <p:nvPr/>
        </p:nvSpPr>
        <p:spPr>
          <a:xfrm>
            <a:off x="8680697" y="1425039"/>
            <a:ext cx="2945246" cy="39069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45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C75B-F334-1BFC-E31C-46A0D16CCD30}"/>
              </a:ext>
            </a:extLst>
          </p:cNvPr>
          <p:cNvSpPr txBox="1">
            <a:spLocks/>
          </p:cNvSpPr>
          <p:nvPr/>
        </p:nvSpPr>
        <p:spPr>
          <a:xfrm>
            <a:off x="287712" y="197552"/>
            <a:ext cx="10515600" cy="954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Rehabilitation and conservation efforts of Loggerhead turtles lack microbial community research</a:t>
            </a:r>
          </a:p>
        </p:txBody>
      </p:sp>
      <p:sp>
        <p:nvSpPr>
          <p:cNvPr id="5" name="TextBox 4">
            <a:extLst>
              <a:ext uri="{FF2B5EF4-FFF2-40B4-BE49-F238E27FC236}">
                <a16:creationId xmlns:a16="http://schemas.microsoft.com/office/drawing/2014/main" id="{1D6DF47F-1B0F-9C58-9272-CE4A927035FE}"/>
              </a:ext>
            </a:extLst>
          </p:cNvPr>
          <p:cNvSpPr txBox="1"/>
          <p:nvPr/>
        </p:nvSpPr>
        <p:spPr>
          <a:xfrm>
            <a:off x="277807" y="1508166"/>
            <a:ext cx="3890104" cy="369332"/>
          </a:xfrm>
          <a:prstGeom prst="rect">
            <a:avLst/>
          </a:prstGeom>
          <a:noFill/>
        </p:spPr>
        <p:txBody>
          <a:bodyPr wrap="none" rtlCol="0">
            <a:spAutoFit/>
          </a:bodyPr>
          <a:lstStyle/>
          <a:p>
            <a:r>
              <a:rPr lang="en-US" dirty="0"/>
              <a:t>Safeguard females and nesting areas </a:t>
            </a:r>
          </a:p>
        </p:txBody>
      </p:sp>
      <p:pic>
        <p:nvPicPr>
          <p:cNvPr id="7" name="Picture 6" descr="A group of people holding a baby turtle&#10;&#10;Description automatically generated">
            <a:extLst>
              <a:ext uri="{FF2B5EF4-FFF2-40B4-BE49-F238E27FC236}">
                <a16:creationId xmlns:a16="http://schemas.microsoft.com/office/drawing/2014/main" id="{BA50B512-6DD7-9F49-470F-0942EB6DE029}"/>
              </a:ext>
            </a:extLst>
          </p:cNvPr>
          <p:cNvPicPr>
            <a:picLocks noChangeAspect="1"/>
          </p:cNvPicPr>
          <p:nvPr/>
        </p:nvPicPr>
        <p:blipFill rotWithShape="1">
          <a:blip r:embed="rId3"/>
          <a:srcRect l="31021" t="15860" b="1366"/>
          <a:stretch/>
        </p:blipFill>
        <p:spPr>
          <a:xfrm>
            <a:off x="4885344" y="1926196"/>
            <a:ext cx="3247263" cy="2597810"/>
          </a:xfrm>
          <a:prstGeom prst="rect">
            <a:avLst/>
          </a:prstGeom>
        </p:spPr>
      </p:pic>
      <p:pic>
        <p:nvPicPr>
          <p:cNvPr id="9" name="Picture 8" descr="A turtle nest area with orange tape&#10;&#10;Description automatically generated">
            <a:extLst>
              <a:ext uri="{FF2B5EF4-FFF2-40B4-BE49-F238E27FC236}">
                <a16:creationId xmlns:a16="http://schemas.microsoft.com/office/drawing/2014/main" id="{334AE339-CBEB-2EBB-6996-C118AB51CD30}"/>
              </a:ext>
            </a:extLst>
          </p:cNvPr>
          <p:cNvPicPr>
            <a:picLocks noChangeAspect="1"/>
          </p:cNvPicPr>
          <p:nvPr/>
        </p:nvPicPr>
        <p:blipFill>
          <a:blip r:embed="rId4"/>
          <a:stretch>
            <a:fillRect/>
          </a:stretch>
        </p:blipFill>
        <p:spPr>
          <a:xfrm>
            <a:off x="599228" y="1926196"/>
            <a:ext cx="3247263" cy="2597810"/>
          </a:xfrm>
          <a:prstGeom prst="rect">
            <a:avLst/>
          </a:prstGeom>
        </p:spPr>
      </p:pic>
      <p:sp>
        <p:nvSpPr>
          <p:cNvPr id="10" name="TextBox 9">
            <a:extLst>
              <a:ext uri="{FF2B5EF4-FFF2-40B4-BE49-F238E27FC236}">
                <a16:creationId xmlns:a16="http://schemas.microsoft.com/office/drawing/2014/main" id="{AAA94A2A-7CC8-7514-EBAD-B5EBD01FB659}"/>
              </a:ext>
            </a:extLst>
          </p:cNvPr>
          <p:cNvSpPr txBox="1"/>
          <p:nvPr/>
        </p:nvSpPr>
        <p:spPr>
          <a:xfrm>
            <a:off x="5014719" y="1556864"/>
            <a:ext cx="2819170" cy="369332"/>
          </a:xfrm>
          <a:prstGeom prst="rect">
            <a:avLst/>
          </a:prstGeom>
          <a:noFill/>
        </p:spPr>
        <p:txBody>
          <a:bodyPr wrap="none" rtlCol="0">
            <a:spAutoFit/>
          </a:bodyPr>
          <a:lstStyle/>
          <a:p>
            <a:r>
              <a:rPr lang="en-US" dirty="0"/>
              <a:t>Rehabilitate injured or sick</a:t>
            </a:r>
          </a:p>
        </p:txBody>
      </p:sp>
      <p:sp>
        <p:nvSpPr>
          <p:cNvPr id="11" name="TextBox 10">
            <a:extLst>
              <a:ext uri="{FF2B5EF4-FFF2-40B4-BE49-F238E27FC236}">
                <a16:creationId xmlns:a16="http://schemas.microsoft.com/office/drawing/2014/main" id="{AB97FAC2-7F3B-2FF4-93A5-D2CD0222EF8F}"/>
              </a:ext>
            </a:extLst>
          </p:cNvPr>
          <p:cNvSpPr txBox="1"/>
          <p:nvPr/>
        </p:nvSpPr>
        <p:spPr>
          <a:xfrm>
            <a:off x="9915897" y="6521948"/>
            <a:ext cx="1968872" cy="276999"/>
          </a:xfrm>
          <a:prstGeom prst="rect">
            <a:avLst/>
          </a:prstGeom>
          <a:noFill/>
        </p:spPr>
        <p:txBody>
          <a:bodyPr wrap="none" rtlCol="0">
            <a:spAutoFit/>
          </a:bodyPr>
          <a:lstStyle/>
          <a:p>
            <a:r>
              <a:rPr lang="en-US" sz="1200" dirty="0"/>
              <a:t>Antonio </a:t>
            </a:r>
            <a:r>
              <a:rPr lang="en-US" sz="1200" dirty="0" err="1"/>
              <a:t>Mazaris</a:t>
            </a:r>
            <a:r>
              <a:rPr lang="en-US" sz="1200" dirty="0"/>
              <a:t> et al. 2017</a:t>
            </a:r>
          </a:p>
        </p:txBody>
      </p:sp>
      <p:sp>
        <p:nvSpPr>
          <p:cNvPr id="12" name="TextBox 11">
            <a:extLst>
              <a:ext uri="{FF2B5EF4-FFF2-40B4-BE49-F238E27FC236}">
                <a16:creationId xmlns:a16="http://schemas.microsoft.com/office/drawing/2014/main" id="{D343C60B-5FAF-FCBE-7619-B88B2217625F}"/>
              </a:ext>
            </a:extLst>
          </p:cNvPr>
          <p:cNvSpPr txBox="1"/>
          <p:nvPr/>
        </p:nvSpPr>
        <p:spPr>
          <a:xfrm>
            <a:off x="9025859" y="2905780"/>
            <a:ext cx="2123787" cy="523220"/>
          </a:xfrm>
          <a:prstGeom prst="rect">
            <a:avLst/>
          </a:prstGeom>
          <a:noFill/>
        </p:spPr>
        <p:txBody>
          <a:bodyPr wrap="none" rtlCol="0">
            <a:spAutoFit/>
          </a:bodyPr>
          <a:lstStyle/>
          <a:p>
            <a:r>
              <a:rPr lang="en-US" sz="2800" b="1" dirty="0"/>
              <a:t>Microbiota?</a:t>
            </a:r>
          </a:p>
        </p:txBody>
      </p:sp>
    </p:spTree>
    <p:extLst>
      <p:ext uri="{BB962C8B-B14F-4D97-AF65-F5344CB8AC3E}">
        <p14:creationId xmlns:p14="http://schemas.microsoft.com/office/powerpoint/2010/main" val="2503747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C75B-F334-1BFC-E31C-46A0D16CCD30}"/>
              </a:ext>
            </a:extLst>
          </p:cNvPr>
          <p:cNvSpPr txBox="1">
            <a:spLocks/>
          </p:cNvSpPr>
          <p:nvPr/>
        </p:nvSpPr>
        <p:spPr>
          <a:xfrm>
            <a:off x="287712" y="197552"/>
            <a:ext cx="10515600" cy="9543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Rehabilitation and conservation efforts of Loggerhead turtles lack microbial community research</a:t>
            </a:r>
          </a:p>
        </p:txBody>
      </p:sp>
      <p:sp>
        <p:nvSpPr>
          <p:cNvPr id="5" name="TextBox 4">
            <a:extLst>
              <a:ext uri="{FF2B5EF4-FFF2-40B4-BE49-F238E27FC236}">
                <a16:creationId xmlns:a16="http://schemas.microsoft.com/office/drawing/2014/main" id="{1D6DF47F-1B0F-9C58-9272-CE4A927035FE}"/>
              </a:ext>
            </a:extLst>
          </p:cNvPr>
          <p:cNvSpPr txBox="1"/>
          <p:nvPr/>
        </p:nvSpPr>
        <p:spPr>
          <a:xfrm>
            <a:off x="277807" y="1508166"/>
            <a:ext cx="3890104" cy="369332"/>
          </a:xfrm>
          <a:prstGeom prst="rect">
            <a:avLst/>
          </a:prstGeom>
          <a:noFill/>
        </p:spPr>
        <p:txBody>
          <a:bodyPr wrap="none" rtlCol="0">
            <a:spAutoFit/>
          </a:bodyPr>
          <a:lstStyle/>
          <a:p>
            <a:r>
              <a:rPr lang="en-US" dirty="0"/>
              <a:t>Safeguard females and nesting areas </a:t>
            </a:r>
          </a:p>
        </p:txBody>
      </p:sp>
      <p:pic>
        <p:nvPicPr>
          <p:cNvPr id="7" name="Picture 6" descr="A group of people holding a baby turtle&#10;&#10;Description automatically generated">
            <a:extLst>
              <a:ext uri="{FF2B5EF4-FFF2-40B4-BE49-F238E27FC236}">
                <a16:creationId xmlns:a16="http://schemas.microsoft.com/office/drawing/2014/main" id="{BA50B512-6DD7-9F49-470F-0942EB6DE029}"/>
              </a:ext>
            </a:extLst>
          </p:cNvPr>
          <p:cNvPicPr>
            <a:picLocks noChangeAspect="1"/>
          </p:cNvPicPr>
          <p:nvPr/>
        </p:nvPicPr>
        <p:blipFill rotWithShape="1">
          <a:blip r:embed="rId3"/>
          <a:srcRect l="31021" t="15860" b="1366"/>
          <a:stretch/>
        </p:blipFill>
        <p:spPr>
          <a:xfrm>
            <a:off x="4885344" y="1926196"/>
            <a:ext cx="3247263" cy="2597810"/>
          </a:xfrm>
          <a:prstGeom prst="rect">
            <a:avLst/>
          </a:prstGeom>
        </p:spPr>
      </p:pic>
      <p:pic>
        <p:nvPicPr>
          <p:cNvPr id="9" name="Picture 8" descr="A turtle nest area with orange tape&#10;&#10;Description automatically generated">
            <a:extLst>
              <a:ext uri="{FF2B5EF4-FFF2-40B4-BE49-F238E27FC236}">
                <a16:creationId xmlns:a16="http://schemas.microsoft.com/office/drawing/2014/main" id="{334AE339-CBEB-2EBB-6996-C118AB51CD30}"/>
              </a:ext>
            </a:extLst>
          </p:cNvPr>
          <p:cNvPicPr>
            <a:picLocks noChangeAspect="1"/>
          </p:cNvPicPr>
          <p:nvPr/>
        </p:nvPicPr>
        <p:blipFill>
          <a:blip r:embed="rId4"/>
          <a:stretch>
            <a:fillRect/>
          </a:stretch>
        </p:blipFill>
        <p:spPr>
          <a:xfrm>
            <a:off x="599228" y="1926196"/>
            <a:ext cx="3247263" cy="2597810"/>
          </a:xfrm>
          <a:prstGeom prst="rect">
            <a:avLst/>
          </a:prstGeom>
        </p:spPr>
      </p:pic>
      <p:sp>
        <p:nvSpPr>
          <p:cNvPr id="10" name="TextBox 9">
            <a:extLst>
              <a:ext uri="{FF2B5EF4-FFF2-40B4-BE49-F238E27FC236}">
                <a16:creationId xmlns:a16="http://schemas.microsoft.com/office/drawing/2014/main" id="{AAA94A2A-7CC8-7514-EBAD-B5EBD01FB659}"/>
              </a:ext>
            </a:extLst>
          </p:cNvPr>
          <p:cNvSpPr txBox="1"/>
          <p:nvPr/>
        </p:nvSpPr>
        <p:spPr>
          <a:xfrm>
            <a:off x="5014719" y="1556864"/>
            <a:ext cx="2819170" cy="369332"/>
          </a:xfrm>
          <a:prstGeom prst="rect">
            <a:avLst/>
          </a:prstGeom>
          <a:noFill/>
        </p:spPr>
        <p:txBody>
          <a:bodyPr wrap="none" rtlCol="0">
            <a:spAutoFit/>
          </a:bodyPr>
          <a:lstStyle/>
          <a:p>
            <a:r>
              <a:rPr lang="en-US" dirty="0"/>
              <a:t>Rehabilitate injured or sick</a:t>
            </a:r>
          </a:p>
        </p:txBody>
      </p:sp>
      <p:sp>
        <p:nvSpPr>
          <p:cNvPr id="11" name="TextBox 10">
            <a:extLst>
              <a:ext uri="{FF2B5EF4-FFF2-40B4-BE49-F238E27FC236}">
                <a16:creationId xmlns:a16="http://schemas.microsoft.com/office/drawing/2014/main" id="{AB97FAC2-7F3B-2FF4-93A5-D2CD0222EF8F}"/>
              </a:ext>
            </a:extLst>
          </p:cNvPr>
          <p:cNvSpPr txBox="1"/>
          <p:nvPr/>
        </p:nvSpPr>
        <p:spPr>
          <a:xfrm>
            <a:off x="9915897" y="6521948"/>
            <a:ext cx="1968872" cy="276999"/>
          </a:xfrm>
          <a:prstGeom prst="rect">
            <a:avLst/>
          </a:prstGeom>
          <a:noFill/>
        </p:spPr>
        <p:txBody>
          <a:bodyPr wrap="none" rtlCol="0">
            <a:spAutoFit/>
          </a:bodyPr>
          <a:lstStyle/>
          <a:p>
            <a:r>
              <a:rPr lang="en-US" sz="1200" dirty="0"/>
              <a:t>Antonio </a:t>
            </a:r>
            <a:r>
              <a:rPr lang="en-US" sz="1200" dirty="0" err="1"/>
              <a:t>Mazaris</a:t>
            </a:r>
            <a:r>
              <a:rPr lang="en-US" sz="1200" dirty="0"/>
              <a:t> et al. 2017</a:t>
            </a:r>
          </a:p>
        </p:txBody>
      </p:sp>
      <p:sp>
        <p:nvSpPr>
          <p:cNvPr id="12" name="TextBox 11">
            <a:extLst>
              <a:ext uri="{FF2B5EF4-FFF2-40B4-BE49-F238E27FC236}">
                <a16:creationId xmlns:a16="http://schemas.microsoft.com/office/drawing/2014/main" id="{D343C60B-5FAF-FCBE-7619-B88B2217625F}"/>
              </a:ext>
            </a:extLst>
          </p:cNvPr>
          <p:cNvSpPr txBox="1"/>
          <p:nvPr/>
        </p:nvSpPr>
        <p:spPr>
          <a:xfrm>
            <a:off x="9025859" y="2905780"/>
            <a:ext cx="2123787" cy="523220"/>
          </a:xfrm>
          <a:prstGeom prst="rect">
            <a:avLst/>
          </a:prstGeom>
          <a:noFill/>
        </p:spPr>
        <p:txBody>
          <a:bodyPr wrap="none" rtlCol="0">
            <a:spAutoFit/>
          </a:bodyPr>
          <a:lstStyle/>
          <a:p>
            <a:r>
              <a:rPr lang="en-US" sz="2800" b="1" dirty="0"/>
              <a:t>Microbiota?</a:t>
            </a:r>
          </a:p>
        </p:txBody>
      </p:sp>
      <p:pic>
        <p:nvPicPr>
          <p:cNvPr id="3" name="Picture 2">
            <a:extLst>
              <a:ext uri="{FF2B5EF4-FFF2-40B4-BE49-F238E27FC236}">
                <a16:creationId xmlns:a16="http://schemas.microsoft.com/office/drawing/2014/main" id="{4DBA2AAA-BB0E-CD37-72F2-371305635879}"/>
              </a:ext>
            </a:extLst>
          </p:cNvPr>
          <p:cNvPicPr>
            <a:picLocks noChangeAspect="1"/>
          </p:cNvPicPr>
          <p:nvPr/>
        </p:nvPicPr>
        <p:blipFill>
          <a:blip r:embed="rId5"/>
          <a:stretch>
            <a:fillRect/>
          </a:stretch>
        </p:blipFill>
        <p:spPr>
          <a:xfrm>
            <a:off x="1544782" y="4672314"/>
            <a:ext cx="7772400" cy="1605566"/>
          </a:xfrm>
          <a:prstGeom prst="rect">
            <a:avLst/>
          </a:prstGeom>
        </p:spPr>
      </p:pic>
    </p:spTree>
    <p:extLst>
      <p:ext uri="{BB962C8B-B14F-4D97-AF65-F5344CB8AC3E}">
        <p14:creationId xmlns:p14="http://schemas.microsoft.com/office/powerpoint/2010/main" val="312254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F5BA32-F3D7-811F-6C33-F2D97613C2B5}"/>
              </a:ext>
            </a:extLst>
          </p:cNvPr>
          <p:cNvSpPr/>
          <p:nvPr/>
        </p:nvSpPr>
        <p:spPr>
          <a:xfrm>
            <a:off x="734291" y="639102"/>
            <a:ext cx="10723418" cy="1080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5A4-F355-72E1-13AA-61279C09D61B}"/>
              </a:ext>
            </a:extLst>
          </p:cNvPr>
          <p:cNvSpPr txBox="1">
            <a:spLocks/>
          </p:cNvSpPr>
          <p:nvPr/>
        </p:nvSpPr>
        <p:spPr>
          <a:xfrm>
            <a:off x="838200" y="969448"/>
            <a:ext cx="10515600" cy="5862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How does microbial diversity of loggerhead sea turtles change with age?</a:t>
            </a:r>
          </a:p>
        </p:txBody>
      </p:sp>
      <p:sp>
        <p:nvSpPr>
          <p:cNvPr id="4" name="Rounded Rectangle 3">
            <a:extLst>
              <a:ext uri="{FF2B5EF4-FFF2-40B4-BE49-F238E27FC236}">
                <a16:creationId xmlns:a16="http://schemas.microsoft.com/office/drawing/2014/main" id="{2AA6A700-0C75-A55D-DB24-F751F88E79BC}"/>
              </a:ext>
            </a:extLst>
          </p:cNvPr>
          <p:cNvSpPr/>
          <p:nvPr/>
        </p:nvSpPr>
        <p:spPr>
          <a:xfrm>
            <a:off x="1448789" y="2050103"/>
            <a:ext cx="9191502" cy="728723"/>
          </a:xfrm>
          <a:prstGeom prst="roundRect">
            <a:avLst/>
          </a:prstGeom>
          <a:solidFill>
            <a:srgbClr val="0F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2708B1-A0E6-D419-255D-4A0091EF3BCF}"/>
              </a:ext>
            </a:extLst>
          </p:cNvPr>
          <p:cNvSpPr txBox="1"/>
          <p:nvPr/>
        </p:nvSpPr>
        <p:spPr>
          <a:xfrm>
            <a:off x="2802577" y="2221098"/>
            <a:ext cx="6262099" cy="369332"/>
          </a:xfrm>
          <a:prstGeom prst="rect">
            <a:avLst/>
          </a:prstGeom>
          <a:noFill/>
        </p:spPr>
        <p:txBody>
          <a:bodyPr wrap="none" rtlCol="0">
            <a:spAutoFit/>
          </a:bodyPr>
          <a:lstStyle/>
          <a:p>
            <a:r>
              <a:rPr lang="en-US" dirty="0">
                <a:solidFill>
                  <a:schemeClr val="bg1"/>
                </a:solidFill>
              </a:rPr>
              <a:t>Null Hypothesis: Alpha and beta diversity do not vary with age.</a:t>
            </a:r>
          </a:p>
        </p:txBody>
      </p:sp>
      <p:sp>
        <p:nvSpPr>
          <p:cNvPr id="6" name="Rounded Rectangle 5">
            <a:extLst>
              <a:ext uri="{FF2B5EF4-FFF2-40B4-BE49-F238E27FC236}">
                <a16:creationId xmlns:a16="http://schemas.microsoft.com/office/drawing/2014/main" id="{F5A646D7-09A6-4DD9-DE71-A815F7AB4F4C}"/>
              </a:ext>
            </a:extLst>
          </p:cNvPr>
          <p:cNvSpPr/>
          <p:nvPr/>
        </p:nvSpPr>
        <p:spPr>
          <a:xfrm>
            <a:off x="1500249" y="3013731"/>
            <a:ext cx="9191502" cy="728723"/>
          </a:xfrm>
          <a:prstGeom prst="roundRect">
            <a:avLst/>
          </a:prstGeom>
          <a:solidFill>
            <a:srgbClr val="0D96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9B8725-36AC-ECC3-F7DD-4B34215FAAE5}"/>
              </a:ext>
            </a:extLst>
          </p:cNvPr>
          <p:cNvSpPr txBox="1"/>
          <p:nvPr/>
        </p:nvSpPr>
        <p:spPr>
          <a:xfrm>
            <a:off x="3004095" y="3193426"/>
            <a:ext cx="6183809" cy="369332"/>
          </a:xfrm>
          <a:prstGeom prst="rect">
            <a:avLst/>
          </a:prstGeom>
          <a:noFill/>
        </p:spPr>
        <p:txBody>
          <a:bodyPr wrap="none" rtlCol="0">
            <a:spAutoFit/>
          </a:bodyPr>
          <a:lstStyle/>
          <a:p>
            <a:r>
              <a:rPr lang="en-US" dirty="0">
                <a:solidFill>
                  <a:schemeClr val="bg1"/>
                </a:solidFill>
              </a:rPr>
              <a:t>Alternative Hypothesis #1: Alpha diversity increases with age.</a:t>
            </a:r>
          </a:p>
        </p:txBody>
      </p:sp>
      <p:sp>
        <p:nvSpPr>
          <p:cNvPr id="8" name="Rounded Rectangle 7">
            <a:extLst>
              <a:ext uri="{FF2B5EF4-FFF2-40B4-BE49-F238E27FC236}">
                <a16:creationId xmlns:a16="http://schemas.microsoft.com/office/drawing/2014/main" id="{07A61BDA-190D-AD03-B4BC-C66348B82F5F}"/>
              </a:ext>
            </a:extLst>
          </p:cNvPr>
          <p:cNvSpPr/>
          <p:nvPr/>
        </p:nvSpPr>
        <p:spPr>
          <a:xfrm>
            <a:off x="1500249" y="3977359"/>
            <a:ext cx="9191502" cy="728723"/>
          </a:xfrm>
          <a:prstGeom prst="roundRect">
            <a:avLst/>
          </a:prstGeom>
          <a:solidFill>
            <a:srgbClr val="0BA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04B2C0-1C01-1B5F-53FA-603945918CC2}"/>
              </a:ext>
            </a:extLst>
          </p:cNvPr>
          <p:cNvSpPr txBox="1"/>
          <p:nvPr/>
        </p:nvSpPr>
        <p:spPr>
          <a:xfrm>
            <a:off x="1778564" y="4157054"/>
            <a:ext cx="8531951" cy="369332"/>
          </a:xfrm>
          <a:prstGeom prst="rect">
            <a:avLst/>
          </a:prstGeom>
          <a:noFill/>
        </p:spPr>
        <p:txBody>
          <a:bodyPr wrap="none" rtlCol="0">
            <a:spAutoFit/>
          </a:bodyPr>
          <a:lstStyle/>
          <a:p>
            <a:r>
              <a:rPr lang="en-US" dirty="0">
                <a:solidFill>
                  <a:schemeClr val="bg1"/>
                </a:solidFill>
              </a:rPr>
              <a:t>Alternative Hypothesis #2: Microbial composition will become more similar with age.</a:t>
            </a:r>
          </a:p>
        </p:txBody>
      </p:sp>
      <p:sp>
        <p:nvSpPr>
          <p:cNvPr id="10" name="Rounded Rectangle 9">
            <a:extLst>
              <a:ext uri="{FF2B5EF4-FFF2-40B4-BE49-F238E27FC236}">
                <a16:creationId xmlns:a16="http://schemas.microsoft.com/office/drawing/2014/main" id="{611492CC-92AD-6C36-A5A3-E227674A5135}"/>
              </a:ext>
            </a:extLst>
          </p:cNvPr>
          <p:cNvSpPr/>
          <p:nvPr/>
        </p:nvSpPr>
        <p:spPr>
          <a:xfrm>
            <a:off x="1500249" y="4940987"/>
            <a:ext cx="9191502" cy="728723"/>
          </a:xfrm>
          <a:prstGeom prst="roundRect">
            <a:avLst/>
          </a:prstGeom>
          <a:solidFill>
            <a:srgbClr val="08B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183DD10-5853-A429-6CD3-C1346FFC3EBC}"/>
              </a:ext>
            </a:extLst>
          </p:cNvPr>
          <p:cNvSpPr txBox="1"/>
          <p:nvPr/>
        </p:nvSpPr>
        <p:spPr>
          <a:xfrm>
            <a:off x="1684756" y="5120682"/>
            <a:ext cx="8625759" cy="369332"/>
          </a:xfrm>
          <a:prstGeom prst="rect">
            <a:avLst/>
          </a:prstGeom>
          <a:noFill/>
        </p:spPr>
        <p:txBody>
          <a:bodyPr wrap="none" rtlCol="0">
            <a:spAutoFit/>
          </a:bodyPr>
          <a:lstStyle/>
          <a:p>
            <a:r>
              <a:rPr lang="en-US" dirty="0">
                <a:solidFill>
                  <a:schemeClr val="bg1"/>
                </a:solidFill>
              </a:rPr>
              <a:t>Alternative Hypothesis #3: Rare members are unique to juveniles compared to adults.</a:t>
            </a:r>
          </a:p>
        </p:txBody>
      </p:sp>
    </p:spTree>
    <p:extLst>
      <p:ext uri="{BB962C8B-B14F-4D97-AF65-F5344CB8AC3E}">
        <p14:creationId xmlns:p14="http://schemas.microsoft.com/office/powerpoint/2010/main" val="2497677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1099</TotalTime>
  <Words>1654</Words>
  <Application>Microsoft Macintosh PowerPoint</Application>
  <PresentationFormat>Widescreen</PresentationFormat>
  <Paragraphs>161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Helvetica Neue</vt:lpstr>
      <vt:lpstr>Office Theme</vt:lpstr>
      <vt:lpstr>Shelling Out the Differences: How Age Shapes Loggerhead Turtle Microbiomes</vt:lpstr>
      <vt:lpstr>Loggerhead sea turtles (Caretta caretta) are a Threatened Species</vt:lpstr>
      <vt:lpstr>Loggerhead sea turtles (Caretta caretta) are a Threatened Species</vt:lpstr>
      <vt:lpstr>Loggerhead sea turtles (Caretta caretta) are a Threatened Species</vt:lpstr>
      <vt:lpstr>PowerPoint Presentation</vt:lpstr>
      <vt:lpstr>PowerPoint Presentation</vt:lpstr>
      <vt:lpstr>PowerPoint Presentation</vt:lpstr>
      <vt:lpstr>PowerPoint Presentation</vt:lpstr>
      <vt:lpstr>PowerPoint Presentation</vt:lpstr>
      <vt:lpstr>Loggerhead sea turtles (Caretta caretta) are a widely distributed species</vt:lpstr>
      <vt:lpstr>Loggerhead sea turtles (Caretta caretta) are a widely distributed species</vt:lpstr>
      <vt:lpstr>Loggerhead sea turtles (Caretta caretta) are a widely distributed species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Thesier</dc:creator>
  <cp:lastModifiedBy>Jordan Thesier</cp:lastModifiedBy>
  <cp:revision>4</cp:revision>
  <dcterms:created xsi:type="dcterms:W3CDTF">2025-04-29T19:11:32Z</dcterms:created>
  <dcterms:modified xsi:type="dcterms:W3CDTF">2025-04-30T13:31:06Z</dcterms:modified>
</cp:coreProperties>
</file>